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8" r:id="rId2"/>
    <p:sldMasterId id="2147483669" r:id="rId3"/>
    <p:sldMasterId id="214748367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23C23FD-3001-48CC-9E50-5D127FDDF147}">
  <a:tblStyle styleId="{B23C23FD-3001-48CC-9E50-5D127FDDF147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A944C9C-C3DB-4E63-8F18-B2CF84E64D79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99BEC4B-74CB-46DA-9946-E752555F8AB0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E670737-EEC7-4343-AF9E-10CB86827037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C68CD66-334F-4D99-B849-5A3C4994F7AC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6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6626" name="Shape 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8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5058" name="Shape 1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9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7106" name="Shape 1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0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9154" name="Shape 2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1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1202" name="Shape 2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2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3250" name="Shape 2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3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5298" name="Shape 2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4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7346" name="Shape 2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5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59394" name="Shape 2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6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61442" name="Shape 2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7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8674" name="Shape 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=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9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0722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0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2770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0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4818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2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6866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3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8914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6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0962" name="Shape 16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7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3010" name="Shape 17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3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5" name="Shape 2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4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5363" name="Shape 4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iprmedia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l@iprbookshop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61"/>
          <p:cNvSpPr txBox="1">
            <a:spLocks noChangeArrowheads="1"/>
          </p:cNvSpPr>
          <p:nvPr/>
        </p:nvSpPr>
        <p:spPr bwMode="auto">
          <a:xfrm>
            <a:off x="3924300" y="620713"/>
            <a:ext cx="511016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SzPct val="46000"/>
              <a:buFont typeface="Arial" charset="0"/>
              <a:buNone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Новая платформа ЭБС IPRbooks и дополнительные возможности подписки для корпоративных пользователей. </a:t>
            </a:r>
          </a:p>
          <a:p>
            <a:pPr algn="r">
              <a:buClr>
                <a:srgbClr val="000000"/>
              </a:buClr>
              <a:buSzPct val="46000"/>
              <a:buFont typeface="Arial" charset="0"/>
              <a:buNone/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Интеграция, сервисы. Формирование контента</a:t>
            </a:r>
          </a:p>
          <a:p>
            <a:pPr algn="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ru-RU" sz="1800" b="1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r">
              <a:lnSpc>
                <a:spcPct val="115000"/>
              </a:lnSpc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XII международная научно-практическая конференция и выставка </a:t>
            </a:r>
          </a:p>
          <a:p>
            <a:pPr algn="r">
              <a:lnSpc>
                <a:spcPct val="115000"/>
              </a:lnSpc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«Корпоративные библиотечные системы: технологии и инновации» </a:t>
            </a:r>
          </a:p>
          <a:p>
            <a:pPr algn="r">
              <a:lnSpc>
                <a:spcPct val="115000"/>
              </a:lnSpc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23-29 июня 2014 г., Санкт-Петербург</a:t>
            </a:r>
          </a:p>
          <a:p>
            <a:pPr algn="r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ru-RU" sz="1200" b="1" i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8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Докладчик: Иванов Сергей Геннадиевич</a:t>
            </a:r>
          </a:p>
          <a:p>
            <a:pPr algn="r">
              <a:lnSpc>
                <a:spcPct val="150000"/>
              </a:lnSpc>
            </a:pPr>
            <a:r>
              <a:rPr lang="ru-RU" sz="3200" b="1">
                <a:solidFill>
                  <a:srgbClr val="274E13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177"/>
          <p:cNvSpPr txBox="1">
            <a:spLocks noChangeArrowheads="1"/>
          </p:cNvSpPr>
          <p:nvPr/>
        </p:nvSpPr>
        <p:spPr bwMode="auto">
          <a:xfrm>
            <a:off x="2776538" y="179388"/>
            <a:ext cx="5197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38761D"/>
                </a:solidFill>
              </a:rPr>
              <a:t>Локальные электронные издания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00025" y="811213"/>
            <a:ext cx="8124825" cy="1962150"/>
          </a:xfrm>
          <a:prstGeom prst="rect">
            <a:avLst/>
          </a:prstGeom>
        </p:spPr>
        <p:txBody>
          <a:bodyPr lIns="91425" tIns="91425" rIns="91425" bIns="91425"/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ru-RU" b="1" i="1" u="sng">
              <a:solidFill>
                <a:srgbClr val="BB1505"/>
              </a:solidFill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 i="1" u="sng">
                <a:solidFill>
                  <a:srgbClr val="BB1505"/>
                </a:solidFill>
              </a:rPr>
              <a:t>Локальное электронное издание</a:t>
            </a:r>
            <a:r>
              <a:rPr lang="ru-RU" sz="1600" b="1" i="1"/>
              <a:t> — </a:t>
            </a:r>
            <a:r>
              <a:rPr lang="ru-RU" sz="1600"/>
              <a:t>электронное издание, предназначенное для локального использования и выпускающееся в виде определенного количества идентичных экземпляров на переносимых машиночитаемых носителях. (дисках).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Всем изданиям присваивается ISBN</a:t>
            </a:r>
            <a:r>
              <a:rPr lang="ru-RU" sz="1600" b="1"/>
              <a:t>.</a:t>
            </a:r>
            <a:r>
              <a:rPr lang="ru-RU" sz="1600"/>
              <a:t> 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Защита издания обеспечивается за счет работы с книгой в специальном лицензионном программном обеспечении BFF Reader IPRbooks, принадлежащем ООО «Ай Пи Эр Медиа».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ru-RU" sz="1200"/>
          </a:p>
          <a:p>
            <a:endParaRPr lang="ru-RU"/>
          </a:p>
        </p:txBody>
      </p:sp>
      <p:sp>
        <p:nvSpPr>
          <p:cNvPr id="179" name="Shape 179"/>
          <p:cNvSpPr txBox="1"/>
          <p:nvPr/>
        </p:nvSpPr>
        <p:spPr>
          <a:xfrm>
            <a:off x="260350" y="3073400"/>
            <a:ext cx="4019550" cy="3311525"/>
          </a:xfrm>
          <a:prstGeom prst="rect">
            <a:avLst/>
          </a:prstGeom>
        </p:spPr>
        <p:txBody>
          <a:bodyPr lIns="91425" tIns="91425" rIns="91425" bIns="91425"/>
          <a:lstStyle/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>
                <a:solidFill>
                  <a:srgbClr val="CC0000"/>
                </a:solidFill>
              </a:rPr>
              <a:t>Преимущества: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отсутствие типографских расходов;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оперативность издания;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большая целевая аудитория (с изданием работают несколько тысяч пользователей из разных регионов РФ);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автоматическое размещение описаний каждого электронного издания в системе eLibrary* и их индексирование в базе РИНЦ </a:t>
            </a:r>
            <a:r>
              <a:rPr lang="ru-RU" sz="1600" i="1"/>
              <a:t>(ЭБС IPRbooks — партнер проекта Научной Электронной библиотеки eLibrary, все издания, включенные в ЭБС, напрямую индексируются в РИНЦ).</a:t>
            </a:r>
          </a:p>
        </p:txBody>
      </p:sp>
      <p:pic>
        <p:nvPicPr>
          <p:cNvPr id="44037" name="Shape 18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7063" y="3101975"/>
            <a:ext cx="44243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85"/>
          <p:cNvSpPr txBox="1">
            <a:spLocks noChangeArrowheads="1"/>
          </p:cNvSpPr>
          <p:nvPr/>
        </p:nvSpPr>
        <p:spPr bwMode="auto">
          <a:xfrm>
            <a:off x="1254125" y="460375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46082" name="Shape 186"/>
          <p:cNvSpPr txBox="1">
            <a:spLocks noGrp="1"/>
          </p:cNvSpPr>
          <p:nvPr>
            <p:ph type="title"/>
          </p:nvPr>
        </p:nvSpPr>
        <p:spPr>
          <a:xfrm>
            <a:off x="2768600" y="142875"/>
            <a:ext cx="5659438" cy="684213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274E13"/>
                </a:solidFill>
                <a:latin typeface="Arial" charset="0"/>
                <a:cs typeface="Arial" charset="0"/>
                <a:sym typeface="Arial" charset="0"/>
              </a:rPr>
              <a:t>Новая платформа, новые возможности ЭБС IPRbooks</a:t>
            </a:r>
          </a:p>
        </p:txBody>
      </p:sp>
      <p:sp>
        <p:nvSpPr>
          <p:cNvPr id="46083" name="Shape 187"/>
          <p:cNvSpPr txBox="1">
            <a:spLocks noChangeArrowheads="1"/>
          </p:cNvSpPr>
          <p:nvPr/>
        </p:nvSpPr>
        <p:spPr bwMode="auto">
          <a:xfrm>
            <a:off x="287338" y="715963"/>
            <a:ext cx="85693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r>
              <a:rPr lang="ru-RU" sz="1600"/>
              <a:t>В мае 2014 года </a:t>
            </a:r>
            <a:r>
              <a:rPr lang="ru-RU" sz="1600">
                <a:solidFill>
                  <a:srgbClr val="333333"/>
                </a:solidFill>
              </a:rPr>
              <a:t>Электронно-библиотечная система IPRbooks перешла на ультрасовременную платформу с обновленным интерфейсом. Платформа IPRbooks стала более гибкой для реализации задач читателей, которым ежедневно при подготовке к экзаменам или занятиям приходится работать с большим объемом информации в интерактивном режиме.</a:t>
            </a:r>
          </a:p>
          <a:p>
            <a:endParaRPr lang="ru-RU" sz="1600"/>
          </a:p>
        </p:txBody>
      </p:sp>
      <p:pic>
        <p:nvPicPr>
          <p:cNvPr id="46084" name="Shape 1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88" y="2066925"/>
            <a:ext cx="5657850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Shape 189"/>
          <p:cNvSpPr txBox="1">
            <a:spLocks noChangeArrowheads="1"/>
          </p:cNvSpPr>
          <p:nvPr/>
        </p:nvSpPr>
        <p:spPr bwMode="auto">
          <a:xfrm>
            <a:off x="149225" y="2066925"/>
            <a:ext cx="2989263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/>
              <a:t>Возможности</a:t>
            </a:r>
            <a:r>
              <a:rPr lang="ru-RU" sz="1600"/>
              <a:t>: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600"/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повышение скорости работы на любых устройствах;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быстрый отклик страниц без перезагрузки;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удобство поиска и фильтрации изданий; </a:t>
            </a:r>
          </a:p>
          <a:p>
            <a:pPr algn="just"/>
            <a:r>
              <a:rPr lang="ru-RU" sz="1600"/>
              <a:t>- подробная классификация изданий по ГОСТу;</a:t>
            </a:r>
          </a:p>
          <a:p>
            <a:pPr algn="just"/>
            <a:r>
              <a:rPr lang="ru-RU" sz="1600"/>
              <a:t>- простая организация  страниц для работы с большим объемом информации;</a:t>
            </a:r>
          </a:p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снижение затрат трафика при работе в системе.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94"/>
          <p:cNvSpPr txBox="1">
            <a:spLocks noChangeArrowheads="1"/>
          </p:cNvSpPr>
          <p:nvPr/>
        </p:nvSpPr>
        <p:spPr bwMode="auto">
          <a:xfrm>
            <a:off x="1254125" y="460375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48130" name="Shape 195"/>
          <p:cNvSpPr txBox="1">
            <a:spLocks noChangeArrowheads="1"/>
          </p:cNvSpPr>
          <p:nvPr/>
        </p:nvSpPr>
        <p:spPr bwMode="auto">
          <a:xfrm>
            <a:off x="149225" y="547688"/>
            <a:ext cx="88407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600" b="1"/>
              <a:t>                       Удобство при работе с книгами</a:t>
            </a:r>
          </a:p>
          <a:p>
            <a:endParaRPr lang="ru-RU" sz="1600"/>
          </a:p>
          <a:p>
            <a:endParaRPr lang="ru-RU" sz="1600"/>
          </a:p>
        </p:txBody>
      </p:sp>
      <p:sp>
        <p:nvSpPr>
          <p:cNvPr id="48131" name="Shape 196"/>
          <p:cNvSpPr txBox="1">
            <a:spLocks noGrp="1"/>
          </p:cNvSpPr>
          <p:nvPr>
            <p:ph type="title"/>
          </p:nvPr>
        </p:nvSpPr>
        <p:spPr>
          <a:xfrm>
            <a:off x="2844800" y="125413"/>
            <a:ext cx="5251450" cy="42227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Новая платформа ЭБС IPRbooks</a:t>
            </a:r>
          </a:p>
        </p:txBody>
      </p:sp>
      <p:pic>
        <p:nvPicPr>
          <p:cNvPr id="48132" name="Shape 19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1038225"/>
            <a:ext cx="51054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Shape 198"/>
          <p:cNvSpPr txBox="1">
            <a:spLocks noChangeArrowheads="1"/>
          </p:cNvSpPr>
          <p:nvPr/>
        </p:nvSpPr>
        <p:spPr bwMode="auto">
          <a:xfrm>
            <a:off x="5311775" y="954088"/>
            <a:ext cx="38893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 i="1"/>
              <a:t>Разработчики новой платформы 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 i="1"/>
              <a:t>учли все пожелания пользователей при работе с ЭБС: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простая и доступная 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информация о книге в карточке,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сервисы для чтения книг в ридере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онлайн и оффлайн (BFF Reader), 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правильная библиографическая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запись по ГОСТ,</a:t>
            </a:r>
          </a:p>
          <a:p>
            <a:pPr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/>
              <a:t>- масштабирование, ограниченная печать и др. возможности.</a:t>
            </a:r>
          </a:p>
          <a:p>
            <a:endParaRPr lang="ru-RU"/>
          </a:p>
        </p:txBody>
      </p:sp>
      <p:pic>
        <p:nvPicPr>
          <p:cNvPr id="48134" name="Shape 19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1775" y="3879850"/>
            <a:ext cx="38322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4"/>
          <p:cNvSpPr txBox="1">
            <a:spLocks noGrp="1"/>
          </p:cNvSpPr>
          <p:nvPr>
            <p:ph type="subTitle" idx="1"/>
          </p:nvPr>
        </p:nvSpPr>
        <p:spPr>
          <a:xfrm>
            <a:off x="2755900" y="158750"/>
            <a:ext cx="5313363" cy="784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0000"/>
              <a:buFontTx/>
              <a:buNone/>
            </a:pPr>
            <a:r>
              <a:rPr lang="ru-RU" sz="22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 </a:t>
            </a:r>
            <a:r>
              <a:rPr lang="ru-RU" sz="18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Новая платформа ЭБС IPRbooks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ru-RU" sz="2200" b="1" smtClean="0">
              <a:solidFill>
                <a:srgbClr val="38761D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50195" name="Group 19"/>
          <p:cNvGraphicFramePr>
            <a:graphicFrameLocks noGrp="1"/>
          </p:cNvGraphicFramePr>
          <p:nvPr/>
        </p:nvGraphicFramePr>
        <p:xfrm>
          <a:off x="160338" y="908050"/>
          <a:ext cx="8823325" cy="1160463"/>
        </p:xfrm>
        <a:graphic>
          <a:graphicData uri="http://schemas.openxmlformats.org/drawingml/2006/table">
            <a:tbl>
              <a:tblPr/>
              <a:tblGrid>
                <a:gridCol w="2306637"/>
                <a:gridCol w="6516688"/>
              </a:tblGrid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1505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Настройка персональной регистрации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BB1505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BB1505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BB1505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28575" marR="28575" marT="91425" marB="914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Данный модуль позволяет своим подписчикам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настраивать дополнительные параметры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для пользователей своей организации, а также получать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статистические данные в разрезе указанных настроек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. Самостоятельно библиотекарь или администратор вуза и ссуза может настроить списки факультетов, кафедр (подразделений для организаций, не являющихся учебными структурами). </a:t>
                      </a:r>
                    </a:p>
                  </a:txBody>
                  <a:tcPr marL="28575" marR="28575" marT="91425" marB="914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86" name="Shape 206"/>
          <p:cNvSpPr txBox="1">
            <a:spLocks noChangeArrowheads="1"/>
          </p:cNvSpPr>
          <p:nvPr/>
        </p:nvSpPr>
        <p:spPr bwMode="auto">
          <a:xfrm>
            <a:off x="93663" y="2235200"/>
            <a:ext cx="209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>
                <a:solidFill>
                  <a:srgbClr val="BB1505"/>
                </a:solidFill>
              </a:rPr>
              <a:t>1</a:t>
            </a:r>
          </a:p>
        </p:txBody>
      </p:sp>
      <p:sp>
        <p:nvSpPr>
          <p:cNvPr id="50187" name="Shape 207"/>
          <p:cNvSpPr txBox="1">
            <a:spLocks noChangeArrowheads="1"/>
          </p:cNvSpPr>
          <p:nvPr/>
        </p:nvSpPr>
        <p:spPr bwMode="auto">
          <a:xfrm>
            <a:off x="93663" y="4994275"/>
            <a:ext cx="3603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>
                <a:solidFill>
                  <a:srgbClr val="BB1505"/>
                </a:solidFill>
              </a:rPr>
              <a:t>2</a:t>
            </a:r>
          </a:p>
        </p:txBody>
      </p:sp>
      <p:sp>
        <p:nvSpPr>
          <p:cNvPr id="50188" name="Shape 208"/>
          <p:cNvSpPr txBox="1">
            <a:spLocks noChangeArrowheads="1"/>
          </p:cNvSpPr>
          <p:nvPr/>
        </p:nvSpPr>
        <p:spPr bwMode="auto">
          <a:xfrm>
            <a:off x="3889375" y="2236788"/>
            <a:ext cx="50942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>
                <a:solidFill>
                  <a:srgbClr val="BB1505"/>
                </a:solidFill>
              </a:rPr>
              <a:t>3. Пример заполнения одного из параметров</a:t>
            </a:r>
          </a:p>
          <a:p>
            <a:endParaRPr lang="ru-RU" b="1">
              <a:solidFill>
                <a:srgbClr val="BB1505"/>
              </a:solidFill>
            </a:endParaRPr>
          </a:p>
        </p:txBody>
      </p:sp>
      <p:pic>
        <p:nvPicPr>
          <p:cNvPr id="50189" name="Shape 20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2360613"/>
            <a:ext cx="21304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Shape 2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6988" y="2582863"/>
            <a:ext cx="42322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Shape 21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3" y="5251450"/>
            <a:ext cx="28987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16"/>
          <p:cNvSpPr txBox="1">
            <a:spLocks noGrp="1"/>
          </p:cNvSpPr>
          <p:nvPr>
            <p:ph type="subTitle" idx="1"/>
          </p:nvPr>
        </p:nvSpPr>
        <p:spPr>
          <a:xfrm>
            <a:off x="2771775" y="188913"/>
            <a:ext cx="5313363" cy="784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0000"/>
              <a:buFontTx/>
              <a:buNone/>
            </a:pPr>
            <a:r>
              <a:rPr lang="ru-RU" sz="22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8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Новая платформа ЭБС IPRbooks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ru-RU" sz="2200" b="1" smtClean="0">
              <a:solidFill>
                <a:srgbClr val="38761D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2234" name="Shape 218"/>
          <p:cNvSpPr txBox="1">
            <a:spLocks noChangeArrowheads="1"/>
          </p:cNvSpPr>
          <p:nvPr/>
        </p:nvSpPr>
        <p:spPr bwMode="auto">
          <a:xfrm>
            <a:off x="184150" y="6094413"/>
            <a:ext cx="4762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200"/>
              <a:t> 15</a:t>
            </a:r>
          </a:p>
        </p:txBody>
      </p:sp>
      <p:sp>
        <p:nvSpPr>
          <p:cNvPr id="52235" name="Shape 219"/>
          <p:cNvSpPr txBox="1">
            <a:spLocks noChangeArrowheads="1"/>
          </p:cNvSpPr>
          <p:nvPr/>
        </p:nvSpPr>
        <p:spPr bwMode="auto">
          <a:xfrm>
            <a:off x="184150" y="2697163"/>
            <a:ext cx="41560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1200" b="1"/>
              <a:t>1. Пример фильтрации по типам изданий  в форме поиска</a:t>
            </a:r>
            <a:r>
              <a:rPr lang="ru-RU" b="1"/>
              <a:t> </a:t>
            </a:r>
            <a:r>
              <a:rPr lang="ru-RU" sz="1200" b="1"/>
              <a:t>книг (выбор сразу нескольких параметров)</a:t>
            </a:r>
          </a:p>
        </p:txBody>
      </p:sp>
      <p:sp>
        <p:nvSpPr>
          <p:cNvPr id="52236" name="Shape 220"/>
          <p:cNvSpPr txBox="1">
            <a:spLocks noChangeArrowheads="1"/>
          </p:cNvSpPr>
          <p:nvPr/>
        </p:nvSpPr>
        <p:spPr bwMode="auto">
          <a:xfrm>
            <a:off x="4424363" y="2670175"/>
            <a:ext cx="45974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1200" b="1"/>
              <a:t>2. Пример фильтрации по ББК в форме поиска</a:t>
            </a:r>
            <a:r>
              <a:rPr lang="ru-RU" b="1"/>
              <a:t> </a:t>
            </a:r>
            <a:r>
              <a:rPr lang="ru-RU" sz="1200" b="1"/>
              <a:t>книг</a:t>
            </a:r>
          </a:p>
        </p:txBody>
      </p:sp>
      <p:pic>
        <p:nvPicPr>
          <p:cNvPr id="52237" name="Shape 2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3201988"/>
            <a:ext cx="29321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Shape 2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3033713"/>
            <a:ext cx="247491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323850" y="90805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179388" y="836613"/>
            <a:ext cx="22320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>
                <a:solidFill>
                  <a:srgbClr val="BB1505"/>
                </a:solidFill>
              </a:rPr>
              <a:t>Улучшение формы фильтрации при поиске книг: ведение каталога типов изданий на основе ГОСТа, улучшение фильтра по ББК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411413" y="908050"/>
            <a:ext cx="66246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Специально для библиотечных работников внедрена система классификации типов изданий в соответствии  с Г</a:t>
            </a:r>
            <a:r>
              <a:rPr lang="ru-RU" b="1">
                <a:solidFill>
                  <a:schemeClr val="tx1"/>
                </a:solidFill>
              </a:rPr>
              <a:t>ОСТ 7.60-2003. Издания. Основные виды. Термины и определения.  </a:t>
            </a:r>
          </a:p>
          <a:p>
            <a:r>
              <a:rPr lang="ru-RU">
                <a:solidFill>
                  <a:schemeClr val="tx1"/>
                </a:solidFill>
              </a:rPr>
              <a:t>Основные типы: официальное издание, научное издание, производственно-практическое пособие, учебное издание, справочное издание, литературно-художественное издание.</a:t>
            </a:r>
          </a:p>
          <a:p>
            <a:r>
              <a:rPr lang="ru-RU">
                <a:solidFill>
                  <a:schemeClr val="tx1"/>
                </a:solidFill>
              </a:rPr>
              <a:t>Фильтр по ББК выведен списком, что улучшает возможности поиска.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27"/>
          <p:cNvSpPr txBox="1">
            <a:spLocks noGrp="1"/>
          </p:cNvSpPr>
          <p:nvPr>
            <p:ph type="subTitle" idx="1"/>
          </p:nvPr>
        </p:nvSpPr>
        <p:spPr>
          <a:xfrm>
            <a:off x="2755900" y="158750"/>
            <a:ext cx="5313363" cy="784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ru-RU" sz="22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 </a:t>
            </a:r>
            <a:r>
              <a:rPr lang="ru-RU" sz="18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Новая платформа ЭБС IPRbooks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ru-RU" sz="2200" b="1" smtClean="0">
              <a:solidFill>
                <a:srgbClr val="38761D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54289" name="Group 17"/>
          <p:cNvGraphicFramePr>
            <a:graphicFrameLocks noGrp="1"/>
          </p:cNvGraphicFramePr>
          <p:nvPr/>
        </p:nvGraphicFramePr>
        <p:xfrm>
          <a:off x="188913" y="654050"/>
          <a:ext cx="8832850" cy="2426178"/>
        </p:xfrm>
        <a:graphic>
          <a:graphicData uri="http://schemas.openxmlformats.org/drawingml/2006/table">
            <a:tbl>
              <a:tblPr/>
              <a:tblGrid>
                <a:gridCol w="2193925"/>
                <a:gridCol w="6638925"/>
              </a:tblGrid>
              <a:tr h="187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1505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Специализированный уникальный модуль “Раскладка изданий ЭБС IPRbooks по дисциплинам”</a:t>
                      </a:r>
                    </a:p>
                  </a:txBody>
                  <a:tcPr marL="28575" marR="28575" marT="91425" marB="914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Модуль позволяет осуществить запрос по списку дисциплин и получить подборку изданий из ЭБС IPRbooks  c учетом определенной в системе релевантности. Данное решение позволяет быстро получить информацию об изданиях ЭБС IPRbooks по интересующим дисциплинам, составлять отчеты и планы книгообеспеченности, «привязывать» издания к учебным планам и учитывать их в учебном процессе, а также осуществить целевое комплектование библиотеки. </a:t>
                      </a:r>
                    </a:p>
                  </a:txBody>
                  <a:tcPr marL="28575" marR="28575" marT="91425" marB="914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82" name="Shape 229"/>
          <p:cNvSpPr txBox="1">
            <a:spLocks noChangeArrowheads="1"/>
          </p:cNvSpPr>
          <p:nvPr/>
        </p:nvSpPr>
        <p:spPr bwMode="auto">
          <a:xfrm>
            <a:off x="447675" y="2438400"/>
            <a:ext cx="2308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  </a:t>
            </a:r>
          </a:p>
        </p:txBody>
      </p:sp>
      <p:sp>
        <p:nvSpPr>
          <p:cNvPr id="54283" name="Shape 230"/>
          <p:cNvSpPr txBox="1">
            <a:spLocks noChangeArrowheads="1"/>
          </p:cNvSpPr>
          <p:nvPr/>
        </p:nvSpPr>
        <p:spPr bwMode="auto">
          <a:xfrm>
            <a:off x="107950" y="3038475"/>
            <a:ext cx="364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Шаг 1. Заполняем дисциплины </a:t>
            </a:r>
          </a:p>
        </p:txBody>
      </p:sp>
      <p:pic>
        <p:nvPicPr>
          <p:cNvPr id="54284" name="Shape 2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429000"/>
            <a:ext cx="33845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Shape 2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6008688"/>
            <a:ext cx="1895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Shape 2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716338"/>
            <a:ext cx="49133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Shape 234"/>
          <p:cNvSpPr txBox="1">
            <a:spLocks noChangeArrowheads="1"/>
          </p:cNvSpPr>
          <p:nvPr/>
        </p:nvSpPr>
        <p:spPr bwMode="auto">
          <a:xfrm>
            <a:off x="3959225" y="3151188"/>
            <a:ext cx="45735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2. Полученный результат с указанием изданий и ссылкой в ЭБС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47" name="Group 27"/>
          <p:cNvGraphicFramePr>
            <a:graphicFrameLocks noGrp="1"/>
          </p:cNvGraphicFramePr>
          <p:nvPr/>
        </p:nvGraphicFramePr>
        <p:xfrm>
          <a:off x="323850" y="2133600"/>
          <a:ext cx="8402638" cy="4541370"/>
        </p:xfrm>
        <a:graphic>
          <a:graphicData uri="http://schemas.openxmlformats.org/drawingml/2006/table">
            <a:tbl>
              <a:tblPr/>
              <a:tblGrid>
                <a:gridCol w="2932113"/>
                <a:gridCol w="5470525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 ip-авторизации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Возможность автоматически  войти в ЭБС IPRbooks через  ip адрес библиотеки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По выгрузке стандартного каталога ЭБС IPRbooks для загрузки в собственную систему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Как основа для загрузки информации об изданиях, размещенных в ЭБС, для скачивая доступен основной каталог, и сотрудники, проводящие интеграцию, включают необходимые им данные об издания в собственный каталог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 основе каталога в формате ИРБИС (32 / 64 бит с поддержкой изображений)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За счет возможности скачать каталог ЭБС IPRbooks для ИРБИС возможно провести интеграцию с любой АБИС, работающей с каталогом в этой версии.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 основе каталога в формате RUSMARC для библиографических данных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 ЭБС возможно скачать каталог книг, уже подготовленный в соответствии с форматом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RUSMARC, если библиотека работает с АИБС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MARC SQL, РУСЛАН,  Мега Про и т.п.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Через внутренние порталы учебных заведений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Для вузов, использующих внутренние порталы для работы с единой информацией в дистанционном формате, предлагаются технологии повышения качества работы в этой среде и в ЭБС  возможностью параллельной регистрации пользователей.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1" name="Shape 240"/>
          <p:cNvSpPr txBox="1">
            <a:spLocks noGrp="1"/>
          </p:cNvSpPr>
          <p:nvPr>
            <p:ph type="title"/>
          </p:nvPr>
        </p:nvSpPr>
        <p:spPr>
          <a:xfrm>
            <a:off x="2692400" y="125413"/>
            <a:ext cx="6218238" cy="4699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Интеграция ЭБС с другими системами</a:t>
            </a:r>
          </a:p>
        </p:txBody>
      </p:sp>
      <p:sp>
        <p:nvSpPr>
          <p:cNvPr id="56342" name="Shape 241"/>
          <p:cNvSpPr txBox="1">
            <a:spLocks noChangeArrowheads="1"/>
          </p:cNvSpPr>
          <p:nvPr/>
        </p:nvSpPr>
        <p:spPr bwMode="auto">
          <a:xfrm>
            <a:off x="315913" y="549275"/>
            <a:ext cx="840263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ЭБС IPRbooks является гибкой системой</a:t>
            </a:r>
            <a:r>
              <a:rPr lang="ru-RU"/>
              <a:t>, позволяющей осуществить интеграцию с любыми ПО и системами,  используемыми в библиотеках . </a:t>
            </a:r>
          </a:p>
          <a:p>
            <a:r>
              <a:rPr lang="ru-RU" b="1"/>
              <a:t>Решаемые задачи:</a:t>
            </a:r>
          </a:p>
          <a:p>
            <a:r>
              <a:rPr lang="ru-RU"/>
              <a:t>- интеграция каталога ЭБС в каталог библиотеки;  </a:t>
            </a:r>
          </a:p>
          <a:p>
            <a:r>
              <a:rPr lang="ru-RU"/>
              <a:t>- организация единого входа пользователей в разные системы - “бесшовных переход”;</a:t>
            </a:r>
          </a:p>
          <a:p>
            <a:r>
              <a:rPr lang="ru-RU"/>
              <a:t>- совмещение информации в базах данных для получения наукометрических и других показателей.</a:t>
            </a:r>
          </a:p>
          <a:p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46"/>
          <p:cNvSpPr txBox="1">
            <a:spLocks noGrp="1"/>
          </p:cNvSpPr>
          <p:nvPr>
            <p:ph type="title"/>
          </p:nvPr>
        </p:nvSpPr>
        <p:spPr>
          <a:xfrm>
            <a:off x="2692400" y="85725"/>
            <a:ext cx="5251450" cy="63817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Программы ЭБС IPRbooks по интеграции.</a:t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Возможности и практика</a:t>
            </a:r>
          </a:p>
        </p:txBody>
      </p:sp>
      <p:graphicFrame>
        <p:nvGraphicFramePr>
          <p:cNvPr id="58405" name="Group 37"/>
          <p:cNvGraphicFramePr>
            <a:graphicFrameLocks noGrp="1"/>
          </p:cNvGraphicFramePr>
          <p:nvPr/>
        </p:nvGraphicFramePr>
        <p:xfrm>
          <a:off x="177800" y="685800"/>
          <a:ext cx="7562850" cy="5983289"/>
        </p:xfrm>
        <a:graphic>
          <a:graphicData uri="http://schemas.openxmlformats.org/drawingml/2006/table">
            <a:tbl>
              <a:tblPr/>
              <a:tblGrid>
                <a:gridCol w="1939925"/>
                <a:gridCol w="5622925"/>
              </a:tblGrid>
              <a:tr h="122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Программа “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Гарант - совместимо!”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При работе с изданиями в offline и online версиях интегрирована возможность поиска по фрагментам текста в онлайн-версии СПС ГАРАНТ. Существенно улучшается качество работы с юридическими и экономическими изданиями, позволяя избежать неактуальных данных.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Интеграция с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 АИБС ИРБИС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(32/64)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Для сотрудников библиотек, подключенных к ЭБС IPRbooks, осуществлена интеграция АИБС ИРБИС и ЭБС IPRbooks. C АИБС ИРБИС совместимы записи на однотомники и описания многотомных периодических изданий.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Интеграция с АБИС, поддерживающими формат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RUSMARC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Универсальное решениедля интеграции каталога ЭБС с АИБС вуза — MARC SQL, РУСЛАН, и т.п. 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Интеграции с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АСУ Universys WS 5 (ГИСОФТ) с АИБС "Мега-Про"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Компании-разработчики и ЭБС провели работы по интеграции систем на уровне пользователей, позволяющая каждому пользователю, зарегистрированному в системе АСУ вуза, осуществить "бесшовный переход" в ЭБС.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EBSCO A-to-Z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Интеграция дает возможность библиотеке разместить каталог ЭБС в EBSCO A-to-Z и обеспечить пользователей единой точкой доступа ко всем электронным ресурсам в подписке.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НАУЧНАЯ ЭЛЕКТРОННАЯ БИБЛИОТЕКА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"eLIBRARY.RU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"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Все издания (учебники, пособия, монографии, периодика), включенные в ЭБС за весь период работы, как авторами, так и вузами, индексируются в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Российском индексе научного цитирования.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Метаописания в НЭБ передаются автоматически, включая списки литературы.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93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8463" y="723900"/>
            <a:ext cx="8302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Shape 24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3850" y="2055813"/>
            <a:ext cx="8794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Shape 25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2575" y="2982913"/>
            <a:ext cx="96202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6" name="Shape 25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7175" y="3835400"/>
            <a:ext cx="10128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7" name="Shape 25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7175" y="4379913"/>
            <a:ext cx="11096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8" name="Shape 25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27963" y="4891088"/>
            <a:ext cx="11112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9" name="Shape 254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77175" y="5549900"/>
            <a:ext cx="10128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59"/>
          <p:cNvSpPr txBox="1">
            <a:spLocks noGrp="1"/>
          </p:cNvSpPr>
          <p:nvPr>
            <p:ph type="title"/>
          </p:nvPr>
        </p:nvSpPr>
        <p:spPr>
          <a:xfrm>
            <a:off x="627063" y="917575"/>
            <a:ext cx="8229600" cy="5397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30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Контакты для оперативной связи</a:t>
            </a:r>
          </a:p>
        </p:txBody>
      </p:sp>
      <p:sp>
        <p:nvSpPr>
          <p:cNvPr id="60418" name="Shape 260"/>
          <p:cNvSpPr txBox="1">
            <a:spLocks noGrp="1"/>
          </p:cNvSpPr>
          <p:nvPr>
            <p:ph type="body" idx="1"/>
          </p:nvPr>
        </p:nvSpPr>
        <p:spPr>
          <a:xfrm>
            <a:off x="808038" y="1506538"/>
            <a:ext cx="7732712" cy="47513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3600" smtClean="0">
                <a:solidFill>
                  <a:srgbClr val="FF6B3E"/>
                </a:solidFill>
                <a:latin typeface="Arial" charset="0"/>
                <a:cs typeface="Arial" charset="0"/>
              </a:rPr>
              <a:t>8-800-555-22-35</a:t>
            </a:r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3600" smtClean="0">
                <a:latin typeface="Arial" charset="0"/>
                <a:cs typeface="Arial" charset="0"/>
              </a:rPr>
              <a:t>звонок из любого региона РФ бесплатный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endParaRPr lang="ru-RU" sz="3600" smtClean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sale@iprmedia.ru</a:t>
            </a:r>
            <a:r>
              <a:rPr lang="ru-RU" sz="2400" smtClean="0">
                <a:latin typeface="Arial" charset="0"/>
                <a:cs typeface="Arial" charset="0"/>
              </a:rPr>
              <a:t> - отдел по работе с партнерами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mail@iprbookshop.ru</a:t>
            </a:r>
            <a:r>
              <a:rPr lang="ru-RU" sz="2400" smtClean="0">
                <a:latin typeface="Arial" charset="0"/>
                <a:cs typeface="Arial" charset="0"/>
              </a:rPr>
              <a:t> - отдел по работе с правообладателями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www.iprbookshop.ru</a:t>
            </a:r>
          </a:p>
        </p:txBody>
      </p:sp>
      <p:sp>
        <p:nvSpPr>
          <p:cNvPr id="60419" name="Shape 261"/>
          <p:cNvSpPr txBox="1">
            <a:spLocks noChangeArrowheads="1"/>
          </p:cNvSpPr>
          <p:nvPr/>
        </p:nvSpPr>
        <p:spPr bwMode="auto">
          <a:xfrm>
            <a:off x="50800" y="6418263"/>
            <a:ext cx="4778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200"/>
              <a:t> 23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66"/>
          <p:cNvSpPr txBox="1">
            <a:spLocks noChangeArrowheads="1"/>
          </p:cNvSpPr>
          <p:nvPr/>
        </p:nvSpPr>
        <p:spPr bwMode="auto">
          <a:xfrm>
            <a:off x="2579688" y="184150"/>
            <a:ext cx="51720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Расширение системы подписки на</a:t>
            </a:r>
          </a:p>
          <a:p>
            <a:pPr algn="ctr"/>
            <a:r>
              <a:rPr lang="ru-RU" sz="1800" b="1">
                <a:solidFill>
                  <a:srgbClr val="38761D"/>
                </a:solidFill>
              </a:rPr>
              <a:t>ЭБС IPRbooks</a:t>
            </a:r>
          </a:p>
        </p:txBody>
      </p:sp>
      <p:sp>
        <p:nvSpPr>
          <p:cNvPr id="27650" name="Shape 67"/>
          <p:cNvSpPr>
            <a:spLocks noChangeArrowheads="1"/>
          </p:cNvSpPr>
          <p:nvPr/>
        </p:nvSpPr>
        <p:spPr bwMode="auto">
          <a:xfrm>
            <a:off x="192088" y="1612900"/>
            <a:ext cx="3290887" cy="137953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800" b="1"/>
              <a:t>Подписка на базу ЭБС IPRbooks</a:t>
            </a:r>
          </a:p>
          <a:p>
            <a:pPr algn="ctr"/>
            <a:r>
              <a:rPr lang="ru-RU" sz="1800" b="1"/>
              <a:t>(более 13 000 изданий) +  подписка к издательским коллекциям</a:t>
            </a:r>
          </a:p>
        </p:txBody>
      </p:sp>
      <p:sp>
        <p:nvSpPr>
          <p:cNvPr id="27651" name="Shape 68"/>
          <p:cNvSpPr>
            <a:spLocks noChangeArrowheads="1"/>
          </p:cNvSpPr>
          <p:nvPr/>
        </p:nvSpPr>
        <p:spPr bwMode="auto">
          <a:xfrm>
            <a:off x="5424488" y="1558925"/>
            <a:ext cx="3595687" cy="1433513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2000" b="1"/>
              <a:t>Подписка на издания по УГС (разделам ОКСО)</a:t>
            </a:r>
          </a:p>
        </p:txBody>
      </p:sp>
      <p:sp>
        <p:nvSpPr>
          <p:cNvPr id="27652" name="Shape 69"/>
          <p:cNvSpPr>
            <a:spLocks noChangeArrowheads="1"/>
          </p:cNvSpPr>
          <p:nvPr/>
        </p:nvSpPr>
        <p:spPr bwMode="auto">
          <a:xfrm>
            <a:off x="617538" y="4271963"/>
            <a:ext cx="3475037" cy="1916112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800" b="1">
                <a:solidFill>
                  <a:srgbClr val="333333"/>
                </a:solidFill>
              </a:rPr>
              <a:t>Подписка на любые коллекции базы ЭБС (</a:t>
            </a:r>
            <a:r>
              <a:rPr lang="ru-RU" sz="1800" b="1">
                <a:solidFill>
                  <a:srgbClr val="FF0000"/>
                </a:solidFill>
              </a:rPr>
              <a:t>более 200 коллекций </a:t>
            </a:r>
            <a:r>
              <a:rPr lang="ru-RU" sz="1800" b="1">
                <a:solidFill>
                  <a:srgbClr val="333333"/>
                </a:solidFill>
              </a:rPr>
              <a:t>на выбор по широкому спектру тематик)</a:t>
            </a:r>
          </a:p>
        </p:txBody>
      </p:sp>
      <p:sp>
        <p:nvSpPr>
          <p:cNvPr id="27653" name="Shape 70"/>
          <p:cNvSpPr>
            <a:spLocks noChangeArrowheads="1"/>
          </p:cNvSpPr>
          <p:nvPr/>
        </p:nvSpPr>
        <p:spPr bwMode="auto">
          <a:xfrm>
            <a:off x="5002213" y="4271963"/>
            <a:ext cx="3794125" cy="1830387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800" b="1">
                <a:solidFill>
                  <a:srgbClr val="FF0000"/>
                </a:solidFill>
              </a:rPr>
              <a:t>Покнижное комплектование </a:t>
            </a:r>
            <a:r>
              <a:rPr lang="ru-RU" sz="1800" b="1">
                <a:solidFill>
                  <a:srgbClr val="333333"/>
                </a:solidFill>
              </a:rPr>
              <a:t>(для обеспечения конкретных дисциплин вуза) + с помощью модуля </a:t>
            </a:r>
            <a:r>
              <a:rPr lang="ru-RU" sz="1800" b="1">
                <a:solidFill>
                  <a:srgbClr val="FF0000"/>
                </a:solidFill>
              </a:rPr>
              <a:t>“Раскладки изданий по дисциплинам вуза”</a:t>
            </a:r>
          </a:p>
        </p:txBody>
      </p:sp>
      <p:sp>
        <p:nvSpPr>
          <p:cNvPr id="27654" name="Shape 71"/>
          <p:cNvSpPr>
            <a:spLocks noChangeArrowheads="1"/>
          </p:cNvSpPr>
          <p:nvPr/>
        </p:nvSpPr>
        <p:spPr bwMode="auto">
          <a:xfrm>
            <a:off x="2022475" y="1119188"/>
            <a:ext cx="274638" cy="439737"/>
          </a:xfrm>
          <a:prstGeom prst="downArrow">
            <a:avLst>
              <a:gd name="adj1" fmla="val 50000"/>
              <a:gd name="adj2" fmla="val 49858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7655" name="Shape 72"/>
          <p:cNvSpPr>
            <a:spLocks noChangeArrowheads="1"/>
          </p:cNvSpPr>
          <p:nvPr/>
        </p:nvSpPr>
        <p:spPr bwMode="auto">
          <a:xfrm>
            <a:off x="7178675" y="1035050"/>
            <a:ext cx="273050" cy="439738"/>
          </a:xfrm>
          <a:prstGeom prst="downArrow">
            <a:avLst>
              <a:gd name="adj1" fmla="val 50000"/>
              <a:gd name="adj2" fmla="val 50148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7656" name="Shape 73"/>
          <p:cNvSpPr>
            <a:spLocks noChangeArrowheads="1"/>
          </p:cNvSpPr>
          <p:nvPr/>
        </p:nvSpPr>
        <p:spPr bwMode="auto">
          <a:xfrm>
            <a:off x="4273550" y="2082800"/>
            <a:ext cx="360363" cy="1176338"/>
          </a:xfrm>
          <a:prstGeom prst="downArrow">
            <a:avLst>
              <a:gd name="adj1" fmla="val 50000"/>
              <a:gd name="adj2" fmla="val 49902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7657" name="Shape 74"/>
          <p:cNvSpPr txBox="1">
            <a:spLocks noChangeArrowheads="1"/>
          </p:cNvSpPr>
          <p:nvPr/>
        </p:nvSpPr>
        <p:spPr bwMode="auto">
          <a:xfrm>
            <a:off x="1739900" y="3251200"/>
            <a:ext cx="57118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НОВЫЕ ВОЗМОЖНОСТИ ПОДПИСКИ В ЭБС IPRBOOKS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(С 1 ИЮНЯ 2014 г.)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79"/>
          <p:cNvSpPr txBox="1">
            <a:spLocks noChangeArrowheads="1"/>
          </p:cNvSpPr>
          <p:nvPr/>
        </p:nvSpPr>
        <p:spPr bwMode="auto">
          <a:xfrm>
            <a:off x="2921000" y="233363"/>
            <a:ext cx="60975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r>
              <a:rPr lang="ru-RU" sz="1800" b="1">
                <a:solidFill>
                  <a:srgbClr val="38761D"/>
                </a:solidFill>
              </a:rPr>
              <a:t>Общие тенденции подключения ЭБС в вузах</a:t>
            </a:r>
          </a:p>
        </p:txBody>
      </p:sp>
      <p:sp>
        <p:nvSpPr>
          <p:cNvPr id="29699" name="Shape 81"/>
          <p:cNvSpPr>
            <a:spLocks noChangeArrowheads="1"/>
          </p:cNvSpPr>
          <p:nvPr/>
        </p:nvSpPr>
        <p:spPr bwMode="auto">
          <a:xfrm>
            <a:off x="374650" y="1033463"/>
            <a:ext cx="2617788" cy="1104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Подписка ко всей базе ЭБС+ доп. тематические коллекции</a:t>
            </a:r>
          </a:p>
        </p:txBody>
      </p:sp>
      <p:sp>
        <p:nvSpPr>
          <p:cNvPr id="29700" name="Shape 82"/>
          <p:cNvSpPr>
            <a:spLocks noChangeArrowheads="1"/>
          </p:cNvSpPr>
          <p:nvPr/>
        </p:nvSpPr>
        <p:spPr bwMode="auto">
          <a:xfrm>
            <a:off x="1443038" y="2187575"/>
            <a:ext cx="203200" cy="328613"/>
          </a:xfrm>
          <a:prstGeom prst="downArrow">
            <a:avLst>
              <a:gd name="adj1" fmla="val 50000"/>
              <a:gd name="adj2" fmla="val 49781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9701" name="Shape 83"/>
          <p:cNvSpPr>
            <a:spLocks noChangeArrowheads="1"/>
          </p:cNvSpPr>
          <p:nvPr/>
        </p:nvSpPr>
        <p:spPr bwMode="auto">
          <a:xfrm>
            <a:off x="3263900" y="1033463"/>
            <a:ext cx="2616200" cy="11049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Создание межвузовских электронных образовательных ресурсов на базе Ассоциаций / УМО</a:t>
            </a:r>
          </a:p>
        </p:txBody>
      </p:sp>
      <p:sp>
        <p:nvSpPr>
          <p:cNvPr id="29702" name="Shape 84"/>
          <p:cNvSpPr>
            <a:spLocks noChangeArrowheads="1"/>
          </p:cNvSpPr>
          <p:nvPr/>
        </p:nvSpPr>
        <p:spPr bwMode="auto">
          <a:xfrm>
            <a:off x="6267450" y="981075"/>
            <a:ext cx="2701925" cy="110648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Комплектование по блокам и (или)  по “100 доступов от каждой системы”</a:t>
            </a:r>
          </a:p>
        </p:txBody>
      </p:sp>
      <p:sp>
        <p:nvSpPr>
          <p:cNvPr id="29703" name="Shape 85"/>
          <p:cNvSpPr>
            <a:spLocks noChangeArrowheads="1"/>
          </p:cNvSpPr>
          <p:nvPr/>
        </p:nvSpPr>
        <p:spPr bwMode="auto">
          <a:xfrm>
            <a:off x="168275" y="2563813"/>
            <a:ext cx="2752725" cy="1106487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Общие дисциплины + узкоспециализированные блоки литературы</a:t>
            </a:r>
          </a:p>
        </p:txBody>
      </p:sp>
      <p:sp>
        <p:nvSpPr>
          <p:cNvPr id="29704" name="Shape 86"/>
          <p:cNvSpPr>
            <a:spLocks noChangeArrowheads="1"/>
          </p:cNvSpPr>
          <p:nvPr/>
        </p:nvSpPr>
        <p:spPr bwMode="auto">
          <a:xfrm>
            <a:off x="3198813" y="2563813"/>
            <a:ext cx="2617787" cy="1106487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Повышение книгообеспеченности по “узким” направлениям обучения  и по базовым дисциплинам</a:t>
            </a:r>
          </a:p>
        </p:txBody>
      </p:sp>
      <p:sp>
        <p:nvSpPr>
          <p:cNvPr id="29705" name="Shape 87"/>
          <p:cNvSpPr>
            <a:spLocks noChangeArrowheads="1"/>
          </p:cNvSpPr>
          <p:nvPr/>
        </p:nvSpPr>
        <p:spPr bwMode="auto">
          <a:xfrm>
            <a:off x="303213" y="4295775"/>
            <a:ext cx="2617787" cy="233838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Результат:</a:t>
            </a:r>
          </a:p>
          <a:p>
            <a:pPr algn="ctr"/>
            <a:r>
              <a:rPr lang="ru-RU" b="1"/>
              <a:t>максимальное удовлетворение потребностей вуза в изданиях разного профиля, полное обеспечение требований ФГОС ВПО</a:t>
            </a:r>
          </a:p>
        </p:txBody>
      </p:sp>
      <p:sp>
        <p:nvSpPr>
          <p:cNvPr id="29706" name="Shape 88"/>
          <p:cNvSpPr>
            <a:spLocks noChangeArrowheads="1"/>
          </p:cNvSpPr>
          <p:nvPr/>
        </p:nvSpPr>
        <p:spPr bwMode="auto">
          <a:xfrm>
            <a:off x="3111500" y="4295775"/>
            <a:ext cx="2921000" cy="233838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Результат: </a:t>
            </a:r>
          </a:p>
          <a:p>
            <a:pPr algn="ctr"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 b="1"/>
              <a:t>Эффективная   ЭБС.  Корпоративное подключение позволяет минимизировать стоимость доступа к базе, включение литературы дает преимущества до 50 %. </a:t>
            </a:r>
          </a:p>
          <a:p>
            <a:pPr algn="ctr"/>
            <a:endParaRPr lang="ru-RU" b="1"/>
          </a:p>
        </p:txBody>
      </p:sp>
      <p:sp>
        <p:nvSpPr>
          <p:cNvPr id="29707" name="Shape 89"/>
          <p:cNvSpPr>
            <a:spLocks noChangeArrowheads="1"/>
          </p:cNvSpPr>
          <p:nvPr/>
        </p:nvSpPr>
        <p:spPr bwMode="auto">
          <a:xfrm>
            <a:off x="6223000" y="4295775"/>
            <a:ext cx="2752725" cy="2338388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Результат: </a:t>
            </a:r>
          </a:p>
          <a:p>
            <a:pPr algn="ctr"/>
            <a:r>
              <a:rPr lang="ru-RU" b="1"/>
              <a:t>слабая привязка к учебным планам, высокая  стоимость пакетов и подключения небольшого количества доступов, вероятность санкций за невыполнение требований  законодательства.</a:t>
            </a:r>
          </a:p>
        </p:txBody>
      </p:sp>
      <p:sp>
        <p:nvSpPr>
          <p:cNvPr id="29708" name="Shape 90"/>
          <p:cNvSpPr>
            <a:spLocks noChangeArrowheads="1"/>
          </p:cNvSpPr>
          <p:nvPr/>
        </p:nvSpPr>
        <p:spPr bwMode="auto">
          <a:xfrm>
            <a:off x="6264275" y="2563813"/>
            <a:ext cx="2754313" cy="1106487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Использование только отдельных пакетов и  (или) максимального числа доступных ЭБС для “наработки” практики.</a:t>
            </a:r>
          </a:p>
        </p:txBody>
      </p:sp>
      <p:sp>
        <p:nvSpPr>
          <p:cNvPr id="29709" name="Shape 91"/>
          <p:cNvSpPr>
            <a:spLocks noChangeArrowheads="1"/>
          </p:cNvSpPr>
          <p:nvPr/>
        </p:nvSpPr>
        <p:spPr bwMode="auto">
          <a:xfrm>
            <a:off x="4406900" y="2187575"/>
            <a:ext cx="201613" cy="328613"/>
          </a:xfrm>
          <a:prstGeom prst="downArrow">
            <a:avLst>
              <a:gd name="adj1" fmla="val 50000"/>
              <a:gd name="adj2" fmla="val 50173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9710" name="Shape 92"/>
          <p:cNvSpPr>
            <a:spLocks noChangeArrowheads="1"/>
          </p:cNvSpPr>
          <p:nvPr/>
        </p:nvSpPr>
        <p:spPr bwMode="auto">
          <a:xfrm>
            <a:off x="7516813" y="2160588"/>
            <a:ext cx="203200" cy="330200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9711" name="Shape 93"/>
          <p:cNvSpPr>
            <a:spLocks noChangeArrowheads="1"/>
          </p:cNvSpPr>
          <p:nvPr/>
        </p:nvSpPr>
        <p:spPr bwMode="auto">
          <a:xfrm>
            <a:off x="1423988" y="3803650"/>
            <a:ext cx="203200" cy="354013"/>
          </a:xfrm>
          <a:prstGeom prst="downArrow">
            <a:avLst>
              <a:gd name="adj1" fmla="val 50000"/>
              <a:gd name="adj2" fmla="val 49773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9712" name="Shape 94"/>
          <p:cNvSpPr>
            <a:spLocks noChangeArrowheads="1"/>
          </p:cNvSpPr>
          <p:nvPr/>
        </p:nvSpPr>
        <p:spPr bwMode="auto">
          <a:xfrm>
            <a:off x="7497763" y="3743325"/>
            <a:ext cx="203200" cy="355600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9713" name="Shape 95"/>
          <p:cNvSpPr>
            <a:spLocks noChangeArrowheads="1"/>
          </p:cNvSpPr>
          <p:nvPr/>
        </p:nvSpPr>
        <p:spPr bwMode="auto">
          <a:xfrm>
            <a:off x="4406900" y="3805238"/>
            <a:ext cx="201613" cy="355600"/>
          </a:xfrm>
          <a:prstGeom prst="downArrow">
            <a:avLst>
              <a:gd name="adj1" fmla="val 50000"/>
              <a:gd name="adj2" fmla="val 5039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0"/>
          <p:cNvSpPr txBox="1">
            <a:spLocks noChangeArrowheads="1"/>
          </p:cNvSpPr>
          <p:nvPr/>
        </p:nvSpPr>
        <p:spPr bwMode="auto">
          <a:xfrm>
            <a:off x="1254125" y="460375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31746" name="Shape 101"/>
          <p:cNvSpPr txBox="1">
            <a:spLocks noGrp="1"/>
          </p:cNvSpPr>
          <p:nvPr>
            <p:ph type="title"/>
          </p:nvPr>
        </p:nvSpPr>
        <p:spPr>
          <a:xfrm>
            <a:off x="2768600" y="125413"/>
            <a:ext cx="5251450" cy="747712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Тенденции и перспективы </a:t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формирования контента ЭБС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57163" y="798513"/>
            <a:ext cx="8829675" cy="5260975"/>
          </a:xfrm>
          <a:prstGeom prst="rect">
            <a:avLst/>
          </a:prstGeom>
        </p:spPr>
        <p:txBody>
          <a:bodyPr lIns="91425" tIns="91425" rIns="91425" bIns="91425"/>
          <a:lstStyle/>
          <a:p>
            <a:pPr marL="457200" indent="-342900" algn="just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 b="1"/>
              <a:t>Существенный рост эффективности использования ЭБС</a:t>
            </a:r>
            <a:r>
              <a:rPr lang="ru-RU" sz="1800"/>
              <a:t> в учебном процессе, повышение пользовательской активности и расширение числа</a:t>
            </a:r>
            <a:r>
              <a:rPr lang="ru-RU" sz="1800">
                <a:solidFill>
                  <a:srgbClr val="FF0000"/>
                </a:solidFill>
              </a:rPr>
              <a:t> </a:t>
            </a:r>
            <a:r>
              <a:rPr lang="ru-RU" sz="1800"/>
              <a:t>корпоративных пользователей ЭБС.</a:t>
            </a:r>
          </a:p>
          <a:p>
            <a:pPr marL="457200" indent="-342900" algn="just"/>
            <a:endParaRPr lang="ru-RU" sz="1800"/>
          </a:p>
          <a:p>
            <a:pPr marL="457200" indent="-342900" algn="just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Изменения в структуре подписчиков ЭБС за счет активного использования ЭБС в</a:t>
            </a:r>
            <a:r>
              <a:rPr lang="ru-RU" sz="1800" b="1"/>
              <a:t> системе СПО, публичных библиотеках и системе дистанционного образования.</a:t>
            </a:r>
          </a:p>
          <a:p>
            <a:pPr marL="457200" indent="-342900" algn="just"/>
            <a:endParaRPr lang="ru-RU" sz="1800" b="1"/>
          </a:p>
          <a:p>
            <a:pPr marL="457200" indent="-342900" algn="just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 b="1"/>
              <a:t>Увеличение числа публикаций в электронном виде за счет выпуска новых изданий (</a:t>
            </a:r>
            <a:r>
              <a:rPr lang="ru-RU" sz="1800" b="1">
                <a:solidFill>
                  <a:srgbClr val="990000"/>
                </a:solidFill>
              </a:rPr>
              <a:t>сетевые и локальные электронные издания</a:t>
            </a:r>
            <a:r>
              <a:rPr lang="ru-RU" sz="1800" b="1"/>
              <a:t>).</a:t>
            </a:r>
          </a:p>
          <a:p>
            <a:pPr marL="457200" indent="-342900" algn="just"/>
            <a:endParaRPr lang="ru-RU" sz="1800" b="1"/>
          </a:p>
          <a:p>
            <a:pPr marL="457200" indent="-342900" algn="just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 b="1"/>
              <a:t>Совершенствование сервисов и технологий ЭБС, </a:t>
            </a:r>
            <a:r>
              <a:rPr lang="ru-RU" sz="1800"/>
              <a:t>соответствие времени и запросам конечных пользователей.</a:t>
            </a:r>
          </a:p>
          <a:p>
            <a:pPr marL="457200" indent="-342900" algn="just"/>
            <a:endParaRPr lang="ru-RU" sz="1800"/>
          </a:p>
          <a:p>
            <a:pPr marL="457200" indent="-342900" algn="just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 b="1"/>
              <a:t>Рост числа изданий в ЭБС. </a:t>
            </a:r>
            <a:r>
              <a:rPr lang="ru-RU" sz="1800"/>
              <a:t>Расширение контента за счет </a:t>
            </a:r>
            <a:r>
              <a:rPr lang="ru-RU" sz="1800" b="1" i="1"/>
              <a:t>вузовских изданий, </a:t>
            </a:r>
            <a:r>
              <a:rPr lang="ru-RU" sz="1800"/>
              <a:t>повышение интереса пользователей к этому сегменту литературы и популярность вузовских изданий. Об этом свидетельствует активное включение в учебные планы ранее труднодоступных источников, издаваемых в вузах.</a:t>
            </a:r>
          </a:p>
          <a:p>
            <a:pPr marL="457200" indent="-342900"/>
            <a:endParaRPr lang="ru-RU" sz="18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07"/>
          <p:cNvSpPr txBox="1">
            <a:spLocks noGrp="1"/>
          </p:cNvSpPr>
          <p:nvPr>
            <p:ph type="title"/>
          </p:nvPr>
        </p:nvSpPr>
        <p:spPr>
          <a:xfrm>
            <a:off x="3079750" y="114300"/>
            <a:ext cx="5907088" cy="8128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Количество или качество изданий в ЭБС?  Коллизии законодательства</a:t>
            </a:r>
          </a:p>
        </p:txBody>
      </p:sp>
      <p:sp>
        <p:nvSpPr>
          <p:cNvPr id="33794" name="Shape 108"/>
          <p:cNvSpPr txBox="1">
            <a:spLocks noChangeArrowheads="1"/>
          </p:cNvSpPr>
          <p:nvPr/>
        </p:nvSpPr>
        <p:spPr bwMode="auto">
          <a:xfrm>
            <a:off x="157163" y="927100"/>
            <a:ext cx="8829675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r>
              <a:rPr lang="ru-RU" sz="1600" b="1">
                <a:solidFill>
                  <a:srgbClr val="FF0000"/>
                </a:solidFill>
              </a:rPr>
              <a:t>! </a:t>
            </a:r>
            <a:r>
              <a:rPr lang="ru-RU" sz="1600" b="1"/>
              <a:t>Формирование контента к 2015 году. </a:t>
            </a:r>
            <a:r>
              <a:rPr lang="ru-RU" sz="1600"/>
              <a:t>Согласно Приказу Рособрнадзора №1953 (Лицензионные нормативы): </a:t>
            </a:r>
          </a:p>
          <a:p>
            <a:pPr algn="just">
              <a:lnSpc>
                <a:spcPct val="115000"/>
              </a:lnSpc>
            </a:pPr>
            <a:r>
              <a:rPr lang="ru-RU" sz="1600" i="1"/>
              <a:t>“С целью роста возможностей доступа через сеть Интернет к используемым в образовательном процессе изданиям учебной и учебно-методической литературы рекомендуются следующие значения данного коэффициента: … 2015 год - </a:t>
            </a:r>
            <a:r>
              <a:rPr lang="ru-RU" sz="1600" b="1" i="1"/>
              <a:t>н</a:t>
            </a:r>
            <a:r>
              <a:rPr lang="ru-RU" sz="1600" b="1" i="1" u="sng"/>
              <a:t>е менее 100 баллов”.</a:t>
            </a:r>
          </a:p>
          <a:p>
            <a:pPr algn="just">
              <a:lnSpc>
                <a:spcPct val="115000"/>
              </a:lnSpc>
            </a:pPr>
            <a:r>
              <a:rPr lang="ru-RU" sz="1600"/>
              <a:t>Согласно п. 3 Приказа необходимо: “</a:t>
            </a:r>
            <a:r>
              <a:rPr lang="ru-RU" sz="1600" i="1"/>
              <a:t>обеспечение каждого обучающегося высшего учебного заведения доступом к  электронно-библиотечной системе, </a:t>
            </a:r>
            <a:r>
              <a:rPr lang="ru-RU" sz="1600" b="1" i="1"/>
              <a:t>включающей издания, используемые для  информационного обеспечения образовательного и научно-исследовательского процесса в высших учебных заведениях...</a:t>
            </a:r>
            <a:r>
              <a:rPr lang="ru-RU" sz="1600" b="1"/>
              <a:t>”.</a:t>
            </a:r>
          </a:p>
          <a:p>
            <a:pPr algn="just">
              <a:lnSpc>
                <a:spcPct val="115000"/>
              </a:lnSpc>
            </a:pPr>
            <a:endParaRPr lang="ru-RU" sz="1200" b="1" u="sng"/>
          </a:p>
          <a:p>
            <a:pPr algn="just">
              <a:lnSpc>
                <a:spcPct val="115000"/>
              </a:lnSpc>
            </a:pPr>
            <a:r>
              <a:rPr lang="ru-RU" sz="1800" b="1" u="sng"/>
              <a:t>Вопрос?</a:t>
            </a:r>
            <a:r>
              <a:rPr lang="ru-RU" sz="1800"/>
              <a:t> </a:t>
            </a:r>
            <a:r>
              <a:rPr lang="ru-RU" sz="1600"/>
              <a:t> </a:t>
            </a:r>
            <a:r>
              <a:rPr lang="ru-RU" sz="1700"/>
              <a:t>Каким образом может быть достигнуто число изданий в ЭБС 100 тыс., при условии соблюдения критерия для изданий  -</a:t>
            </a:r>
            <a:r>
              <a:rPr lang="ru-RU" sz="1700" b="1"/>
              <a:t> </a:t>
            </a:r>
            <a:r>
              <a:rPr lang="ru-RU" sz="1700" b="1">
                <a:solidFill>
                  <a:srgbClr val="BB1505"/>
                </a:solidFill>
              </a:rPr>
              <a:t>“использование  для информационного обеспечения образовательного и научно-исследовательского процесса..”? </a:t>
            </a:r>
          </a:p>
          <a:p>
            <a:pPr algn="just">
              <a:lnSpc>
                <a:spcPct val="115000"/>
              </a:lnSpc>
            </a:pPr>
            <a:r>
              <a:rPr lang="ru-RU" sz="1700"/>
              <a:t>Может ли качественная ЭБС иметь</a:t>
            </a:r>
            <a:r>
              <a:rPr lang="ru-RU" sz="1700">
                <a:solidFill>
                  <a:srgbClr val="BB1505"/>
                </a:solidFill>
              </a:rPr>
              <a:t> </a:t>
            </a:r>
            <a:r>
              <a:rPr lang="ru-RU" sz="1700" b="1">
                <a:solidFill>
                  <a:srgbClr val="BB1505"/>
                </a:solidFill>
              </a:rPr>
              <a:t>рекомендуемый  к 2015 г. фонд 100 тыс. изданий и состоять из охраняемой авторским правом литературы, соответствующей ФГОС ВПО, и представлять собой базу уникальных  единиц изданий без дублей и подменой изданий статьями  и частями текстов</a:t>
            </a:r>
            <a:r>
              <a:rPr lang="ru-RU" sz="1800" b="1">
                <a:solidFill>
                  <a:srgbClr val="BB1505"/>
                </a:solidFill>
              </a:rPr>
              <a:t>?</a:t>
            </a:r>
          </a:p>
          <a:p>
            <a:endParaRPr lang="ru-RU" sz="18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13"/>
          <p:cNvSpPr txBox="1">
            <a:spLocks noChangeArrowheads="1"/>
          </p:cNvSpPr>
          <p:nvPr/>
        </p:nvSpPr>
        <p:spPr bwMode="auto">
          <a:xfrm>
            <a:off x="1254125" y="460375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35842" name="Shape 114"/>
          <p:cNvSpPr txBox="1">
            <a:spLocks noGrp="1"/>
          </p:cNvSpPr>
          <p:nvPr>
            <p:ph type="title"/>
          </p:nvPr>
        </p:nvSpPr>
        <p:spPr>
          <a:xfrm>
            <a:off x="3173413" y="101600"/>
            <a:ext cx="5970587" cy="74771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Примерный состав литературы в образовательных ресурсах и ЭБС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22263" y="3587750"/>
            <a:ext cx="8724900" cy="3136900"/>
          </a:xfrm>
          <a:prstGeom prst="rect">
            <a:avLst/>
          </a:prstGeom>
        </p:spPr>
        <p:txBody>
          <a:bodyPr lIns="91425" tIns="91425" rIns="91425" bIns="91425"/>
          <a:lstStyle/>
          <a:p>
            <a:pPr indent="342900" algn="just">
              <a:lnSpc>
                <a:spcPct val="115000"/>
              </a:lnSpc>
            </a:pPr>
            <a:r>
              <a:rPr lang="ru-RU" b="1"/>
              <a:t>Не являются объектами авторских прав</a:t>
            </a:r>
            <a:r>
              <a:rPr lang="ru-RU"/>
              <a:t> официальные документы, произведения народного творчества (фольклор) и др. (ст. 1259 ГК РФ). </a:t>
            </a:r>
          </a:p>
          <a:p>
            <a:pPr indent="342900" algn="just">
              <a:lnSpc>
                <a:spcPct val="115000"/>
              </a:lnSpc>
            </a:pPr>
            <a:r>
              <a:rPr lang="ru-RU"/>
              <a:t>Ст. 1282 ГК РФ гласит “По истечении срока действия исключительного права произведение науки, литературы или искусства, как обнародованное, так и необнародованное, переходит в </a:t>
            </a:r>
            <a:r>
              <a:rPr lang="ru-RU" b="1"/>
              <a:t>общественное достояние</a:t>
            </a:r>
            <a:r>
              <a:rPr lang="ru-RU"/>
              <a:t>”. </a:t>
            </a:r>
          </a:p>
          <a:p>
            <a:pPr indent="342900" algn="just">
              <a:lnSpc>
                <a:spcPct val="115000"/>
              </a:lnSpc>
            </a:pPr>
            <a:r>
              <a:rPr lang="ru-RU" sz="1800" b="1"/>
              <a:t>Вывод:  </a:t>
            </a:r>
            <a:r>
              <a:rPr lang="ru-RU" sz="1600"/>
              <a:t>при выполнении рекомендуемого к 2015 г. показателя 100 тыс. изданий </a:t>
            </a:r>
            <a:r>
              <a:rPr lang="ru-RU" sz="1600" b="1"/>
              <a:t>неизбежно ухудшается качественный состав ЭБС</a:t>
            </a:r>
            <a:r>
              <a:rPr lang="ru-RU" sz="1600"/>
              <a:t>, происходит активное наполнение ресурса литературой, не имеющей коммерческой ценности, свободно распространяемой в Интернете. Как следствие, происходит искусственное завышение цены на ресурс, информационная перегруженность и сложность поиска актуальных изданий в ЭБС для конечных пользователей. </a:t>
            </a:r>
          </a:p>
          <a:p>
            <a:pPr indent="342900" algn="just">
              <a:lnSpc>
                <a:spcPct val="115000"/>
              </a:lnSpc>
            </a:pPr>
            <a:r>
              <a:rPr lang="ru-RU" sz="1600"/>
              <a:t> </a:t>
            </a:r>
          </a:p>
          <a:p>
            <a:pPr indent="342900" algn="just">
              <a:lnSpc>
                <a:spcPct val="115000"/>
              </a:lnSpc>
            </a:pPr>
            <a:endParaRPr lang="ru-RU" sz="1800"/>
          </a:p>
          <a:p>
            <a:pPr indent="342900" algn="just">
              <a:lnSpc>
                <a:spcPct val="115000"/>
              </a:lnSpc>
            </a:pPr>
            <a:endParaRPr lang="ru-RU"/>
          </a:p>
          <a:p>
            <a:pPr indent="342900"/>
            <a:r>
              <a:rPr lang="ru-RU"/>
              <a:t> </a:t>
            </a:r>
          </a:p>
          <a:p>
            <a:pPr indent="342900"/>
            <a:r>
              <a:rPr lang="ru-RU" sz="1600"/>
              <a:t> : </a:t>
            </a:r>
          </a:p>
          <a:p>
            <a:pPr indent="342900"/>
            <a:r>
              <a:rPr lang="ru-RU"/>
              <a:t> </a:t>
            </a:r>
          </a:p>
          <a:p>
            <a:pPr indent="342900"/>
            <a:endParaRPr lang="ru-RU" sz="1600"/>
          </a:p>
          <a:p>
            <a:pPr indent="342900"/>
            <a:endParaRPr lang="ru-RU" sz="1600"/>
          </a:p>
          <a:p>
            <a:pPr indent="342900"/>
            <a:r>
              <a:rPr lang="ru-RU" sz="1600"/>
              <a:t>телей.</a:t>
            </a:r>
          </a:p>
          <a:p>
            <a:pPr indent="342900"/>
            <a:endParaRPr lang="ru-RU" sz="1600"/>
          </a:p>
        </p:txBody>
      </p:sp>
      <p:pic>
        <p:nvPicPr>
          <p:cNvPr id="35844" name="Shape 1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077913"/>
            <a:ext cx="44481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Shape 11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773238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hape 118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Примерный состав изданий в ОР и ЭБС (с количественными показателями около 100 тыс. изданий)</a:t>
            </a:r>
          </a:p>
        </p:txBody>
      </p:sp>
      <p:sp>
        <p:nvSpPr>
          <p:cNvPr id="35847" name="Shape 119"/>
          <p:cNvSpPr txBox="1">
            <a:spLocks noChangeArrowheads="1"/>
          </p:cNvSpPr>
          <p:nvPr/>
        </p:nvSpPr>
        <p:spPr bwMode="auto">
          <a:xfrm>
            <a:off x="455613" y="3394075"/>
            <a:ext cx="3857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3600" b="1">
                <a:solidFill>
                  <a:srgbClr val="E63614"/>
                </a:solidFill>
              </a:rPr>
              <a:t>!</a:t>
            </a:r>
            <a:r>
              <a:rPr lang="ru-RU" sz="3600" b="1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4"/>
          <p:cNvSpPr txBox="1">
            <a:spLocks noChangeArrowheads="1"/>
          </p:cNvSpPr>
          <p:nvPr/>
        </p:nvSpPr>
        <p:spPr bwMode="auto">
          <a:xfrm>
            <a:off x="149225" y="1239838"/>
            <a:ext cx="88407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r>
              <a:rPr lang="ru-RU" sz="1800"/>
              <a:t>В целях обеспечения учебного процесса</a:t>
            </a:r>
            <a:r>
              <a:rPr lang="ru-RU" sz="1800" b="1"/>
              <a:t> </a:t>
            </a:r>
            <a:r>
              <a:rPr lang="ru-RU" sz="1800"/>
              <a:t>специализированной литературой, а также в связи с предстоящим у  переходом от ОКСО к новым УГС, ЭБС IPRbooks предлагает вузам одного профиля создавать и развивать </a:t>
            </a:r>
            <a:r>
              <a:rPr lang="ru-RU" sz="1800" b="1"/>
              <a:t>межвузовские электронные образовательные ресурсы с включением собственных изданий.</a:t>
            </a:r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endParaRPr lang="ru-RU" sz="1600" b="1"/>
          </a:p>
          <a:p>
            <a:pPr algn="just"/>
            <a:r>
              <a:rPr lang="ru-RU" sz="1600"/>
              <a:t>,</a:t>
            </a:r>
          </a:p>
          <a:p>
            <a:endParaRPr lang="ru-RU" sz="1600" b="1">
              <a:solidFill>
                <a:srgbClr val="990000"/>
              </a:solidFill>
            </a:endParaRPr>
          </a:p>
          <a:p>
            <a:endParaRPr lang="ru-RU" sz="1600" b="1">
              <a:solidFill>
                <a:srgbClr val="990000"/>
              </a:solidFill>
            </a:endParaRPr>
          </a:p>
          <a:p>
            <a:endParaRPr lang="ru-RU" sz="1600" b="1">
              <a:solidFill>
                <a:srgbClr val="990000"/>
              </a:solidFill>
            </a:endParaRPr>
          </a:p>
        </p:txBody>
      </p:sp>
      <p:sp>
        <p:nvSpPr>
          <p:cNvPr id="37890" name="Shape 125"/>
          <p:cNvSpPr txBox="1">
            <a:spLocks noGrp="1"/>
          </p:cNvSpPr>
          <p:nvPr>
            <p:ph type="title"/>
          </p:nvPr>
        </p:nvSpPr>
        <p:spPr>
          <a:xfrm>
            <a:off x="2624138" y="100013"/>
            <a:ext cx="6086475" cy="1139825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000"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Совместные проекты ЭБС и вузов по созданию межвузовских электронно-образовательных ресурсов на платформе ЭБС IPRbooks.</a:t>
            </a:r>
          </a:p>
        </p:txBody>
      </p:sp>
      <p:sp>
        <p:nvSpPr>
          <p:cNvPr id="37891" name="Shape 126"/>
          <p:cNvSpPr>
            <a:spLocks noChangeArrowheads="1"/>
          </p:cNvSpPr>
          <p:nvPr/>
        </p:nvSpPr>
        <p:spPr bwMode="auto">
          <a:xfrm>
            <a:off x="5281613" y="2749550"/>
            <a:ext cx="2922587" cy="1568450"/>
          </a:xfrm>
          <a:prstGeom prst="ellipse">
            <a:avLst/>
          </a:prstGeom>
          <a:solidFill>
            <a:srgbClr val="F3F3F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Межвузовская ЭБС, созданная вузами-участниками</a:t>
            </a:r>
          </a:p>
        </p:txBody>
      </p:sp>
      <p:sp>
        <p:nvSpPr>
          <p:cNvPr id="127" name="Shape 127"/>
          <p:cNvSpPr/>
          <p:nvPr/>
        </p:nvSpPr>
        <p:spPr>
          <a:xfrm>
            <a:off x="314325" y="5218113"/>
            <a:ext cx="1795463" cy="95567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/>
            <a:r>
              <a:rPr lang="ru-RU"/>
              <a:t>вуз-участник</a:t>
            </a:r>
          </a:p>
        </p:txBody>
      </p:sp>
      <p:sp>
        <p:nvSpPr>
          <p:cNvPr id="37893" name="Shape 128"/>
          <p:cNvSpPr>
            <a:spLocks noChangeArrowheads="1"/>
          </p:cNvSpPr>
          <p:nvPr/>
        </p:nvSpPr>
        <p:spPr bwMode="auto">
          <a:xfrm>
            <a:off x="3876675" y="4090988"/>
            <a:ext cx="2039938" cy="1068387"/>
          </a:xfrm>
          <a:prstGeom prst="ellipse">
            <a:avLst/>
          </a:prstGeom>
          <a:solidFill>
            <a:srgbClr val="B6D7A8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 Вуз- координатор проекта</a:t>
            </a:r>
          </a:p>
        </p:txBody>
      </p:sp>
      <p:sp>
        <p:nvSpPr>
          <p:cNvPr id="129" name="Shape 129"/>
          <p:cNvSpPr/>
          <p:nvPr/>
        </p:nvSpPr>
        <p:spPr>
          <a:xfrm>
            <a:off x="2473325" y="5218113"/>
            <a:ext cx="1795463" cy="95567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/>
            <a:r>
              <a:rPr lang="ru-RU"/>
              <a:t>вуз-участник</a:t>
            </a:r>
          </a:p>
        </p:txBody>
      </p:sp>
      <p:sp>
        <p:nvSpPr>
          <p:cNvPr id="37895" name="Shape 130"/>
          <p:cNvSpPr>
            <a:spLocks noChangeArrowheads="1"/>
          </p:cNvSpPr>
          <p:nvPr/>
        </p:nvSpPr>
        <p:spPr bwMode="auto">
          <a:xfrm>
            <a:off x="1531938" y="2820988"/>
            <a:ext cx="3051175" cy="149701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Платформа ЭБС IPRbooks</a:t>
            </a:r>
          </a:p>
        </p:txBody>
      </p:sp>
      <p:sp>
        <p:nvSpPr>
          <p:cNvPr id="37896" name="Shape 131"/>
          <p:cNvSpPr>
            <a:spLocks noChangeArrowheads="1"/>
          </p:cNvSpPr>
          <p:nvPr/>
        </p:nvSpPr>
        <p:spPr bwMode="auto">
          <a:xfrm>
            <a:off x="5153025" y="3736975"/>
            <a:ext cx="241300" cy="354013"/>
          </a:xfrm>
          <a:prstGeom prst="upArrow">
            <a:avLst>
              <a:gd name="adj1" fmla="val 50000"/>
              <a:gd name="adj2" fmla="val 5004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7897" name="Shape 132"/>
          <p:cNvSpPr>
            <a:spLocks noChangeArrowheads="1"/>
          </p:cNvSpPr>
          <p:nvPr/>
        </p:nvSpPr>
        <p:spPr bwMode="auto">
          <a:xfrm>
            <a:off x="4449763" y="3736975"/>
            <a:ext cx="241300" cy="354013"/>
          </a:xfrm>
          <a:prstGeom prst="upArrow">
            <a:avLst>
              <a:gd name="adj1" fmla="val 50000"/>
              <a:gd name="adj2" fmla="val 5004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33" name="Shape 133"/>
          <p:cNvSpPr/>
          <p:nvPr/>
        </p:nvSpPr>
        <p:spPr>
          <a:xfrm>
            <a:off x="7194550" y="5218113"/>
            <a:ext cx="1795463" cy="95567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/>
            <a:r>
              <a:rPr lang="ru-RU"/>
              <a:t>вуз-участник</a:t>
            </a:r>
          </a:p>
        </p:txBody>
      </p:sp>
      <p:sp>
        <p:nvSpPr>
          <p:cNvPr id="37899" name="Shape 134"/>
          <p:cNvSpPr>
            <a:spLocks noChangeArrowheads="1"/>
          </p:cNvSpPr>
          <p:nvPr/>
        </p:nvSpPr>
        <p:spPr bwMode="auto">
          <a:xfrm>
            <a:off x="4583113" y="3422650"/>
            <a:ext cx="692150" cy="227013"/>
          </a:xfrm>
          <a:prstGeom prst="leftArrow">
            <a:avLst>
              <a:gd name="adj1" fmla="val 50000"/>
              <a:gd name="adj2" fmla="val 5019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35" name="Shape 135"/>
          <p:cNvSpPr/>
          <p:nvPr/>
        </p:nvSpPr>
        <p:spPr>
          <a:xfrm>
            <a:off x="4924425" y="5246688"/>
            <a:ext cx="1797050" cy="89852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r>
              <a:rPr lang="ru-RU"/>
              <a:t>вуз-участник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40"/>
          <p:cNvSpPr>
            <a:spLocks noChangeArrowheads="1"/>
          </p:cNvSpPr>
          <p:nvPr/>
        </p:nvSpPr>
        <p:spPr bwMode="auto">
          <a:xfrm>
            <a:off x="111125" y="1328738"/>
            <a:ext cx="3117850" cy="1116012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pPr algn="ctr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/>
              <a:t>Координатор по созданию ЭБС АСВ </a:t>
            </a:r>
          </a:p>
          <a:p>
            <a:pPr algn="ctr"/>
            <a:endParaRPr lang="ru-RU" sz="1600" b="1"/>
          </a:p>
          <a:p>
            <a:pPr algn="ctr"/>
            <a:endParaRPr lang="ru-RU" sz="1600" b="1"/>
          </a:p>
        </p:txBody>
      </p:sp>
      <p:pic>
        <p:nvPicPr>
          <p:cNvPr id="39939" name="Shape 1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3" y="3000375"/>
            <a:ext cx="20812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Shape 142"/>
          <p:cNvSpPr>
            <a:spLocks noChangeArrowheads="1"/>
          </p:cNvSpPr>
          <p:nvPr/>
        </p:nvSpPr>
        <p:spPr bwMode="auto">
          <a:xfrm>
            <a:off x="1423988" y="2547938"/>
            <a:ext cx="492125" cy="3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9941" name="Shape 143"/>
          <p:cNvSpPr>
            <a:spLocks noChangeArrowheads="1"/>
          </p:cNvSpPr>
          <p:nvPr/>
        </p:nvSpPr>
        <p:spPr bwMode="auto">
          <a:xfrm>
            <a:off x="3508375" y="857250"/>
            <a:ext cx="5435600" cy="990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800" b="1" i="1"/>
              <a:t>ВУЗЫ-участники</a:t>
            </a:r>
          </a:p>
        </p:txBody>
      </p:sp>
      <p:pic>
        <p:nvPicPr>
          <p:cNvPr id="39942" name="Shape 14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1213" y="1960563"/>
            <a:ext cx="2441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Shape 14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2938" y="1874838"/>
            <a:ext cx="11414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Shape 14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1213" y="5970588"/>
            <a:ext cx="1701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Shape 147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1413" y="3751263"/>
            <a:ext cx="1590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Shape 148"/>
          <p:cNvSpPr txBox="1">
            <a:spLocks noChangeArrowheads="1"/>
          </p:cNvSpPr>
          <p:nvPr/>
        </p:nvSpPr>
        <p:spPr bwMode="auto">
          <a:xfrm>
            <a:off x="5722938" y="2990850"/>
            <a:ext cx="1141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b="1"/>
              <a:t>Воронежский ГАСУ</a:t>
            </a:r>
          </a:p>
        </p:txBody>
      </p:sp>
      <p:pic>
        <p:nvPicPr>
          <p:cNvPr id="39947" name="Shape 149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4350" y="3484563"/>
            <a:ext cx="10207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Shape 150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12125" y="1949450"/>
            <a:ext cx="9429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Shape 151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03825" y="6167438"/>
            <a:ext cx="3771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Shape 152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57725" y="4491038"/>
            <a:ext cx="1219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Shape 153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1213" y="2805113"/>
            <a:ext cx="2441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Shape 154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61338" y="4787900"/>
            <a:ext cx="942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3" name="Shape 155"/>
          <p:cNvSpPr txBox="1">
            <a:spLocks noChangeArrowheads="1"/>
          </p:cNvSpPr>
          <p:nvPr/>
        </p:nvSpPr>
        <p:spPr bwMode="auto">
          <a:xfrm>
            <a:off x="2949575" y="79375"/>
            <a:ext cx="53197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000" b="1">
                <a:solidFill>
                  <a:srgbClr val="38761D"/>
                </a:solidFill>
              </a:rPr>
              <a:t>Пример реализации проекта - ЭБС АСВ </a:t>
            </a:r>
          </a:p>
        </p:txBody>
      </p:sp>
      <p:pic>
        <p:nvPicPr>
          <p:cNvPr id="39954" name="Shape 156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51213" y="3602038"/>
            <a:ext cx="13065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Shape 157"/>
          <p:cNvSpPr txBox="1">
            <a:spLocks noChangeArrowheads="1"/>
          </p:cNvSpPr>
          <p:nvPr/>
        </p:nvSpPr>
        <p:spPr bwMode="auto">
          <a:xfrm>
            <a:off x="3433763" y="4332288"/>
            <a:ext cx="1139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b="1"/>
              <a:t>Казанский ГАСУ</a:t>
            </a:r>
          </a:p>
        </p:txBody>
      </p:sp>
      <p:pic>
        <p:nvPicPr>
          <p:cNvPr id="39956" name="Shape 158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12125" y="3322638"/>
            <a:ext cx="10398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7" name="Shape 159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60775" y="4894263"/>
            <a:ext cx="685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8" name="Shape 160"/>
          <p:cNvPicPr preferRelativeResize="0"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11875" y="4548188"/>
            <a:ext cx="1955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9" name="Shape 161"/>
          <p:cNvPicPr preferRelativeResize="0"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10350" y="5303838"/>
            <a:ext cx="819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0" name="Shape 162"/>
          <p:cNvPicPr preferRelativeResize="0"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86575" y="2005013"/>
            <a:ext cx="11414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67"/>
          <p:cNvSpPr txBox="1">
            <a:spLocks noChangeArrowheads="1"/>
          </p:cNvSpPr>
          <p:nvPr/>
        </p:nvSpPr>
        <p:spPr bwMode="auto">
          <a:xfrm>
            <a:off x="2627313" y="133350"/>
            <a:ext cx="55784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Совместный проект по выпуску электронных локальных изданий вузов с ЭБС IPRbooks</a:t>
            </a:r>
          </a:p>
        </p:txBody>
      </p:sp>
      <p:sp>
        <p:nvSpPr>
          <p:cNvPr id="41987" name="Shape 168"/>
          <p:cNvSpPr txBox="1">
            <a:spLocks noChangeArrowheads="1"/>
          </p:cNvSpPr>
          <p:nvPr/>
        </p:nvSpPr>
        <p:spPr bwMode="auto">
          <a:xfrm>
            <a:off x="234950" y="1031875"/>
            <a:ext cx="60817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1800"/>
              <a:t>ЭБС IPRbooks в целях расширения издательской линейки вузовских издательств, экономии средств  и обеспечения учебного процесса литературой, предлагает вузам </a:t>
            </a:r>
            <a:r>
              <a:rPr lang="ru-RU" sz="1800" b="1"/>
              <a:t>совместное издание трудов в электронном виде </a:t>
            </a:r>
            <a:r>
              <a:rPr lang="ru-RU" sz="1800"/>
              <a:t>(на диске с включением изданий  в ЭБС).  </a:t>
            </a:r>
          </a:p>
          <a:p>
            <a:endParaRPr lang="ru-RU"/>
          </a:p>
          <a:p>
            <a:r>
              <a:rPr lang="ru-RU" sz="1800" b="1" u="sng"/>
              <a:t>ЭБС IPRbooks за свой счет обеспечивает:  </a:t>
            </a:r>
            <a:r>
              <a:rPr lang="ru-RU" sz="1800"/>
              <a:t>редакционную обработку,</a:t>
            </a:r>
            <a:r>
              <a:rPr lang="ru-RU" sz="1800" b="1"/>
              <a:t> </a:t>
            </a:r>
            <a:r>
              <a:rPr lang="ru-RU" sz="1800"/>
              <a:t>корректуру и верстку электронных изданий, подготовку дисков на основе собственного ПО, обеспечивающего защиту текстов, предоставление авторских экземпляров вузу и отправку обязательных экземпляров в “Информрегистр”.</a:t>
            </a:r>
          </a:p>
          <a:p>
            <a:endParaRPr lang="ru-RU"/>
          </a:p>
          <a:p>
            <a:r>
              <a:rPr lang="ru-RU" sz="1800"/>
              <a:t>Единственным условием, которое выполняет вуз, является наличие авторских прав. Расходы со стороны вуза отсутствуют.</a:t>
            </a:r>
          </a:p>
          <a:p>
            <a:pPr algn="just"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i="1"/>
              <a:t>На практике проект реализован и готовится линейка изданий по строительном профилю (МГСУ).</a:t>
            </a:r>
            <a:r>
              <a:rPr lang="ru-RU" i="1"/>
              <a:t> </a:t>
            </a:r>
            <a:endParaRPr lang="ru-RU" sz="1800"/>
          </a:p>
        </p:txBody>
      </p:sp>
      <p:pic>
        <p:nvPicPr>
          <p:cNvPr id="41988" name="Shape 16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6663" y="846138"/>
            <a:ext cx="15446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Shape 170"/>
          <p:cNvPicPr preferRelativeResize="0">
            <a:picLocks noChangeAspect="1" noChangeArrowheads="1"/>
          </p:cNvPicPr>
          <p:nvPr/>
        </p:nvPicPr>
        <p:blipFill>
          <a:blip r:embed="rId5"/>
          <a:srcRect l="4491" r="-4491"/>
          <a:stretch>
            <a:fillRect/>
          </a:stretch>
        </p:blipFill>
        <p:spPr bwMode="auto">
          <a:xfrm>
            <a:off x="7288213" y="2590800"/>
            <a:ext cx="1741487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Shape 17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4550" y="3998913"/>
            <a:ext cx="16303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1938</Words>
  <PresentationFormat>Экран (4:3)</PresentationFormat>
  <Paragraphs>205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Custom Theme</vt:lpstr>
      <vt:lpstr>Custom Theme</vt:lpstr>
      <vt:lpstr>Custom Theme</vt:lpstr>
      <vt:lpstr>Custom Theme</vt:lpstr>
      <vt:lpstr>Слайд 1</vt:lpstr>
      <vt:lpstr>Слайд 2</vt:lpstr>
      <vt:lpstr>Слайд 3</vt:lpstr>
      <vt:lpstr>Тенденции и перспективы  формирования контента ЭБС</vt:lpstr>
      <vt:lpstr>Количество или качество изданий в ЭБС?  Коллизии законодательства</vt:lpstr>
      <vt:lpstr>Примерный состав литературы в образовательных ресурсах и ЭБС </vt:lpstr>
      <vt:lpstr> Совместные проекты ЭБС и вузов по созданию межвузовских электронно-образовательных ресурсов на платформе ЭБС IPRbooks.</vt:lpstr>
      <vt:lpstr>Слайд 8</vt:lpstr>
      <vt:lpstr>Слайд 9</vt:lpstr>
      <vt:lpstr>Слайд 10</vt:lpstr>
      <vt:lpstr>Новая платформа, новые возможности ЭБС IPRbooks</vt:lpstr>
      <vt:lpstr>Новая платформа ЭБС IPRbooks</vt:lpstr>
      <vt:lpstr>Слайд 13</vt:lpstr>
      <vt:lpstr>Слайд 14</vt:lpstr>
      <vt:lpstr>Слайд 15</vt:lpstr>
      <vt:lpstr>Интеграция ЭБС с другими системами</vt:lpstr>
      <vt:lpstr>Программы ЭБС IPRbooks по интеграции. Возможности и практика</vt:lpstr>
      <vt:lpstr>  Контакты для оперативной связи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Соколова Наталия Викторовна</dc:creator>
  <cp:lastModifiedBy>natalia</cp:lastModifiedBy>
  <cp:revision>1</cp:revision>
  <dcterms:modified xsi:type="dcterms:W3CDTF">2014-06-23T09:33:28Z</dcterms:modified>
</cp:coreProperties>
</file>