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25.xml" Type="http://schemas.openxmlformats.org/officeDocument/2006/relationships/slide" Id="rId30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png" Type="http://schemas.openxmlformats.org/officeDocument/2006/relationships/image" Id="rId4"/><Relationship Target="../media/image07.png" Type="http://schemas.openxmlformats.org/officeDocument/2006/relationships/image" Id="rId3"/><Relationship Target="../media/image03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5.xml.rels><?xml version="1.0" encoding="UTF-8" standalone="yes"?><Relationships xmlns="http://schemas.openxmlformats.org/package/2006/relationships"><Relationship Target="../notesSlides/notesSlide2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png" Type="http://schemas.openxmlformats.org/officeDocument/2006/relationships/image" Id="rId4"/><Relationship Target="../media/image11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185775" x="544774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ru"/>
              <a:t>Управление лицензиями и учет баз данных в библиотеках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5041850" x="608750"/>
            <a:ext cy="12351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1800" lang="ru"/>
              <a:t>Достовалов Сергей Сергеевич</a:t>
            </a:r>
            <a:r>
              <a:rPr sz="1800" lang="ru"/>
              <a:t>, программист, Институт корпоративных библиотечно-информационных систем Санкт-Петербургского государственного политехнического университета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6302650" x="3844725"/>
            <a:ext cy="335099" cx="20187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>
                <a:solidFill>
                  <a:schemeClr val="dk2"/>
                </a:solidFill>
              </a:rPr>
              <a:t>24 июня 2014 г.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84262" x="418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Система управления е-ресурсами должна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427275" x="160500"/>
            <a:ext cy="5095200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300" lang="ru">
                <a:solidFill>
                  <a:schemeClr val="dk2"/>
                </a:solidFill>
              </a:rPr>
              <a:t>Предоставлять инструмент описания удаленных ЭР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300" lang="ru">
                <a:solidFill>
                  <a:schemeClr val="dk2"/>
                </a:solidFill>
              </a:rPr>
              <a:t>Вести учет подписок (и сопутствующей информацией об организациях) с автоматическим уведомлением об изменения статуса подписок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300" lang="ru">
                <a:solidFill>
                  <a:schemeClr val="dk2"/>
                </a:solidFill>
              </a:rPr>
              <a:t>Генерация отчетов (статистических и финансовых) с учетом требований законодательства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300" lang="ru">
                <a:solidFill>
                  <a:schemeClr val="dk2"/>
                </a:solidFill>
              </a:rPr>
              <a:t>Предоставлять пользовательский интерфейс, предоставляющим актуальную информацию по текущим подпискам: исключение из поиска, контроль доступа, отображение информации об ЭР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84262" x="418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Система управления е-ресурсами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615337" x="0"/>
            <a:ext cy="5072124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y="284262" x="418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Характеристики базы данных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2342300" x="160500"/>
            <a:ext cy="2926499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название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организация производитель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пакеты, входящие в БД</a:t>
            </a:r>
            <a:r>
              <a:rPr sz="2300" lang="ru">
                <a:solidFill>
                  <a:schemeClr val="dk2"/>
                </a:solidFill>
              </a:rPr>
              <a:t> - база содержит пакеты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виды документов</a:t>
            </a:r>
            <a:r>
              <a:rPr sz="2300" lang="ru">
                <a:solidFill>
                  <a:schemeClr val="dk2"/>
                </a:solidFill>
              </a:rPr>
              <a:t> - справочник видов;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тип</a:t>
            </a:r>
            <a:r>
              <a:rPr sz="2300" lang="ru">
                <a:solidFill>
                  <a:schemeClr val="dk2"/>
                </a:solidFill>
              </a:rPr>
              <a:t> - справочник типов;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тематика</a:t>
            </a:r>
            <a:r>
              <a:rPr sz="2300" lang="ru">
                <a:solidFill>
                  <a:schemeClr val="dk2"/>
                </a:solidFill>
              </a:rPr>
              <a:t> - справочник тематик;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общая информация;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5" name="Shape 11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309357"/>
            <a:ext cy="6858001" cx="65252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20" name="Shape 1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389229"/>
            <a:ext cy="6858000" cx="83655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84262" x="418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Характеристики подписки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2342300" x="160500"/>
            <a:ext cy="4390500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организация поставщик подписки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пакеты, на которые распространяется подписка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тип лицензии;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сроки доступа;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цена;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информация о договорах </a:t>
            </a:r>
            <a:r>
              <a:rPr sz="2300" lang="ru">
                <a:solidFill>
                  <a:schemeClr val="dk2"/>
                </a:solidFill>
              </a:rPr>
              <a:t>(номера, даты, прикрепленные файлы договоров и т.д.);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описание связей базы данных с платформами и режимах доступа</a:t>
            </a:r>
            <a:r>
              <a:rPr sz="2300" lang="ru">
                <a:solidFill>
                  <a:schemeClr val="dk2"/>
                </a:solidFill>
              </a:rPr>
              <a:t>;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y="1561254" x="231150"/>
            <a:ext cy="885300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600" lang="ru"/>
              <a:t>В подписке объединена информация о связи базы данных с платформами, на которых можно получить доступ к этой базе, сроках и регламентах доступа (правах доступа).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2" name="Shape 1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583250"/>
            <a:ext cy="5024599" cx="5844825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33" name="Shape 1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5091800" x="1608550"/>
            <a:ext cy="1716175" cx="7372525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38" name="Shape 1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9871" x="0"/>
            <a:ext cy="5318255" cx="914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84262" x="41865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Характеристики организации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831800" x="160500"/>
            <a:ext cy="4871999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Название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Контактные данные</a:t>
            </a:r>
            <a:r>
              <a:rPr sz="2300" lang="ru">
                <a:solidFill>
                  <a:schemeClr val="dk2"/>
                </a:solidFill>
              </a:rPr>
              <a:t>; 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Ответственные лица;</a:t>
            </a:r>
          </a:p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Роли организации: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b="1" sz="2300" lang="ru" i="1">
                <a:solidFill>
                  <a:schemeClr val="dk2"/>
                </a:solidFill>
              </a:rPr>
              <a:t>поставщик</a:t>
            </a:r>
            <a:r>
              <a:rPr b="1" sz="2300" lang="ru">
                <a:solidFill>
                  <a:schemeClr val="dk2"/>
                </a:solidFill>
              </a:rPr>
              <a:t> - </a:t>
            </a:r>
            <a:r>
              <a:rPr sz="2300" lang="ru">
                <a:solidFill>
                  <a:schemeClr val="dk2"/>
                </a:solidFill>
              </a:rPr>
              <a:t>список подписок, которая поставила организация</a:t>
            </a:r>
            <a:r>
              <a:rPr b="1" sz="2300" lang="ru">
                <a:solidFill>
                  <a:schemeClr val="dk2"/>
                </a:solidFill>
              </a:rPr>
              <a:t>;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b="1" sz="2300" lang="ru" i="1">
                <a:solidFill>
                  <a:schemeClr val="dk2"/>
                </a:solidFill>
              </a:rPr>
              <a:t>производитель</a:t>
            </a:r>
            <a:r>
              <a:rPr b="1" sz="2300" lang="ru">
                <a:solidFill>
                  <a:schemeClr val="dk2"/>
                </a:solidFill>
              </a:rPr>
              <a:t> БД  - </a:t>
            </a:r>
            <a:r>
              <a:rPr sz="2300" lang="ru">
                <a:solidFill>
                  <a:schemeClr val="dk2"/>
                </a:solidFill>
              </a:rPr>
              <a:t>список баз данных, которые выпустила организация</a:t>
            </a:r>
            <a:r>
              <a:rPr b="1" sz="2300" lang="ru">
                <a:solidFill>
                  <a:schemeClr val="dk2"/>
                </a:solidFill>
              </a:rPr>
              <a:t>;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b="1" sz="2300" lang="ru" i="1">
                <a:solidFill>
                  <a:schemeClr val="dk2"/>
                </a:solidFill>
              </a:rPr>
              <a:t>провайдер</a:t>
            </a:r>
            <a:r>
              <a:rPr b="1" sz="2300" lang="ru">
                <a:solidFill>
                  <a:schemeClr val="dk2"/>
                </a:solidFill>
              </a:rPr>
              <a:t> платформ - </a:t>
            </a:r>
            <a:r>
              <a:rPr sz="2300" lang="ru">
                <a:solidFill>
                  <a:schemeClr val="dk2"/>
                </a:solidFill>
              </a:rPr>
              <a:t>список платформ доступа, провайдером которых является организация;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49" name="Shape 1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4277900" cx="6337875"/>
          </a:xfrm>
          <a:prstGeom prst="rect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277896" x="563222"/>
            <a:ext cy="1433600" cx="6949749"/>
          </a:xfrm>
          <a:prstGeom prst="rect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51" name="Shape 15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5653725" x="2152726"/>
            <a:ext cy="1118049" cx="6459092"/>
          </a:xfrm>
          <a:prstGeom prst="rect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/>
        </p:nvSpPr>
        <p:spPr>
          <a:xfrm>
            <a:off y="6584750" x="1498525"/>
            <a:ext cy="176400" cx="3367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/>
        </p:nvSpPr>
        <p:spPr>
          <a:xfrm>
            <a:off y="237050" x="162850"/>
            <a:ext cy="615299" cx="8882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ru">
                <a:latin typeface="Georgia"/>
                <a:ea typeface="Georgia"/>
                <a:cs typeface="Georgia"/>
                <a:sym typeface="Georgia"/>
              </a:rPr>
              <a:t>Современная библиотека</a:t>
            </a:r>
          </a:p>
        </p:txBody>
      </p:sp>
      <p:sp>
        <p:nvSpPr>
          <p:cNvPr id="42" name="Shape 42"/>
          <p:cNvSpPr/>
          <p:nvPr/>
        </p:nvSpPr>
        <p:spPr>
          <a:xfrm>
            <a:off y="3702062" x="832375"/>
            <a:ext cy="2821200" cx="3555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lang="ru"/>
              <a:t>Электронный каталог</a:t>
            </a:r>
          </a:p>
          <a:p>
            <a:pPr algn="ctr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>
              <a:spcBef>
                <a:spcPts val="0"/>
              </a:spcBef>
              <a:buNone/>
            </a:pPr>
            <a:r>
              <a:rPr b="1" lang="ru"/>
              <a:t>Электронная библиотека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y="3684725" x="4721400"/>
            <a:ext cy="2821200" cx="3555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lang="ru"/>
              <a:t>Удаленные электронные ресурсы</a:t>
            </a:r>
          </a:p>
          <a:p>
            <a:pPr algn="ctr">
              <a:spcBef>
                <a:spcPts val="0"/>
              </a:spcBef>
              <a:buNone/>
            </a:pPr>
            <a:r>
              <a:rPr lang="ru"/>
              <a:t>(БД, электронные журналы, книги и т.д)</a:t>
            </a:r>
          </a:p>
        </p:txBody>
      </p:sp>
      <p:sp>
        <p:nvSpPr>
          <p:cNvPr id="44" name="Shape 44"/>
          <p:cNvSpPr/>
          <p:nvPr/>
        </p:nvSpPr>
        <p:spPr>
          <a:xfrm>
            <a:off y="993900" x="3318925"/>
            <a:ext cy="1230443" cx="2506139"/>
          </a:xfrm>
          <a:prstGeom prst="cloud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ПОРТАЛ БИБЛИОТЕКИ</a:t>
            </a:r>
          </a:p>
        </p:txBody>
      </p:sp>
      <p:cxnSp>
        <p:nvCxnSpPr>
          <p:cNvPr id="45" name="Shape 45"/>
          <p:cNvCxnSpPr>
            <a:stCxn id="42" idx="0"/>
            <a:endCxn id="44" idx="1"/>
          </p:cNvCxnSpPr>
          <p:nvPr/>
        </p:nvCxnSpPr>
        <p:spPr>
          <a:xfrm rot="10800000" flipH="1">
            <a:off y="2223033" x="2610174"/>
            <a:ext cy="1479028" cx="196182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6" name="Shape 46"/>
          <p:cNvCxnSpPr>
            <a:stCxn id="43" idx="0"/>
            <a:endCxn id="44" idx="1"/>
          </p:cNvCxnSpPr>
          <p:nvPr/>
        </p:nvCxnSpPr>
        <p:spPr>
          <a:xfrm rot="10800000">
            <a:off y="2223033" x="4571995"/>
            <a:ext cy="1461691" cx="192720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7" name="Shape 47"/>
          <p:cNvSpPr txBox="1"/>
          <p:nvPr/>
        </p:nvSpPr>
        <p:spPr>
          <a:xfrm>
            <a:off y="2365900" x="5519150"/>
            <a:ext cy="751200" cx="1348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ru">
                <a:solidFill>
                  <a:schemeClr val="dk2"/>
                </a:solidFill>
              </a:rPr>
              <a:t>???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y="2365900" x="2979850"/>
            <a:ext cy="751200" cx="1348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ru">
                <a:solidFill>
                  <a:schemeClr val="dk2"/>
                </a:solidFill>
              </a:rPr>
              <a:t>!!!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53131" x="418650"/>
            <a:ext cy="1044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Права и способы доступа к ресурсам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831800" x="160500"/>
            <a:ext cy="4871999" cx="874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Основные методы авторизации: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300" lang="ru">
                <a:solidFill>
                  <a:schemeClr val="dk2"/>
                </a:solidFill>
              </a:rPr>
              <a:t>IP адрес;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300" lang="ru">
                <a:solidFill>
                  <a:schemeClr val="dk2"/>
                </a:solidFill>
              </a:rPr>
              <a:t>Логин/пароль БД;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300" lang="ru">
                <a:solidFill>
                  <a:schemeClr val="dk2"/>
                </a:solidFill>
              </a:rPr>
              <a:t>Секретный токен в URL;</a:t>
            </a:r>
          </a:p>
          <a:p>
            <a:pPr rtl="0" lvl="1" indent="-374650" marL="9144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2300" lang="ru">
                <a:solidFill>
                  <a:schemeClr val="dk2"/>
                </a:solidFill>
              </a:rPr>
              <a:t>SSO (Single Sign-On) — </a:t>
            </a:r>
            <a:r>
              <a:rPr b="1" sz="2300" lang="ru">
                <a:solidFill>
                  <a:srgbClr val="FF0000"/>
                </a:solidFill>
              </a:rPr>
              <a:t>требуйте у провайдера платформы!</a:t>
            </a:r>
          </a:p>
          <a:p>
            <a:pPr algn="l" rtl="0" lvl="0" marR="0" indent="-37465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Место доступа пользователя </a:t>
            </a:r>
            <a:r>
              <a:rPr sz="2300" lang="ru">
                <a:solidFill>
                  <a:schemeClr val="dk2"/>
                </a:solidFill>
              </a:rPr>
              <a:t>— место, откуда пользователь получает доступ к ресурсам.</a:t>
            </a:r>
          </a:p>
          <a:p>
            <a:pPr algn="l" rtl="0" lvl="0" marR="0" indent="-374650" marL="457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b="1" sz="2300" lang="ru">
                <a:solidFill>
                  <a:schemeClr val="dk2"/>
                </a:solidFill>
              </a:rPr>
              <a:t>Группа пользователей</a:t>
            </a:r>
            <a:r>
              <a:rPr sz="2300" lang="ru">
                <a:solidFill>
                  <a:schemeClr val="dk2"/>
                </a:solidFill>
              </a:rPr>
              <a:t> — анонимные, студенты, сотрудники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84268" x="418650"/>
            <a:ext cy="511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Справочник мест доступа</a:t>
            </a:r>
          </a:p>
        </p:txBody>
      </p:sp>
      <p:sp>
        <p:nvSpPr>
          <p:cNvPr id="163" name="Shape 163"/>
          <p:cNvSpPr/>
          <p:nvPr/>
        </p:nvSpPr>
        <p:spPr>
          <a:xfrm>
            <a:off y="1656700" x="3920275"/>
            <a:ext cy="1073400" cx="1579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"/>
              <a:t>Интернет</a:t>
            </a:r>
            <a:r>
              <a:rPr b="1" sz="1200" lang="ru">
                <a:solidFill>
                  <a:srgbClr val="38761D"/>
                </a:solidFill>
              </a:rPr>
              <a:t>SSO Авторизация (по паролю читателя) 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/>
        </p:nvSpPr>
        <p:spPr>
          <a:xfrm>
            <a:off y="3037350" x="2330875"/>
            <a:ext cy="783299" cx="1289400"/>
          </a:xfrm>
          <a:prstGeom prst="rect">
            <a:avLst/>
          </a:prstGeom>
          <a:solidFill>
            <a:srgbClr val="ECF2F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/>
              <a:t>Университет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200" lang="ru">
                <a:solidFill>
                  <a:srgbClr val="38761D"/>
                </a:solidFill>
              </a:rPr>
              <a:t>Авторизация по IP</a:t>
            </a:r>
          </a:p>
        </p:txBody>
      </p:sp>
      <p:sp>
        <p:nvSpPr>
          <p:cNvPr id="165" name="Shape 165"/>
          <p:cNvSpPr/>
          <p:nvPr/>
        </p:nvSpPr>
        <p:spPr>
          <a:xfrm>
            <a:off y="4306950" x="539200"/>
            <a:ext cy="783299" cx="1289400"/>
          </a:xfrm>
          <a:prstGeom prst="rect">
            <a:avLst/>
          </a:prstGeom>
          <a:solidFill>
            <a:srgbClr val="ECF2F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/>
              <a:t>Библиотека</a:t>
            </a:r>
          </a:p>
        </p:txBody>
      </p:sp>
      <p:sp>
        <p:nvSpPr>
          <p:cNvPr id="166" name="Shape 166"/>
          <p:cNvSpPr/>
          <p:nvPr/>
        </p:nvSpPr>
        <p:spPr>
          <a:xfrm>
            <a:off y="4306950" x="4432275"/>
            <a:ext cy="783299" cx="1289400"/>
          </a:xfrm>
          <a:prstGeom prst="rect">
            <a:avLst/>
          </a:prstGeom>
          <a:solidFill>
            <a:srgbClr val="ECF2F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/>
              <a:t>Общежитие</a:t>
            </a:r>
          </a:p>
        </p:txBody>
      </p:sp>
      <p:sp>
        <p:nvSpPr>
          <p:cNvPr id="167" name="Shape 167"/>
          <p:cNvSpPr/>
          <p:nvPr/>
        </p:nvSpPr>
        <p:spPr>
          <a:xfrm>
            <a:off y="4306950" x="2330875"/>
            <a:ext cy="783299" cx="1289400"/>
          </a:xfrm>
          <a:prstGeom prst="rect">
            <a:avLst/>
          </a:prstGeom>
          <a:solidFill>
            <a:srgbClr val="ECF2F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/>
              <a:t>Главный корпус</a:t>
            </a:r>
          </a:p>
        </p:txBody>
      </p:sp>
      <p:cxnSp>
        <p:nvCxnSpPr>
          <p:cNvPr id="168" name="Shape 168"/>
          <p:cNvCxnSpPr>
            <a:stCxn id="165" idx="0"/>
            <a:endCxn id="164" idx="1"/>
          </p:cNvCxnSpPr>
          <p:nvPr/>
        </p:nvCxnSpPr>
        <p:spPr>
          <a:xfrm rot="10800000" flipH="1">
            <a:off y="3428999" x="1183900"/>
            <a:ext cy="877950" cx="11469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69" name="Shape 169"/>
          <p:cNvCxnSpPr>
            <a:stCxn id="167" idx="0"/>
            <a:endCxn id="164" idx="2"/>
          </p:cNvCxnSpPr>
          <p:nvPr/>
        </p:nvCxnSpPr>
        <p:spPr>
          <a:xfrm rot="10800000">
            <a:off y="3820649" x="2975575"/>
            <a:ext cy="486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70" name="Shape 170"/>
          <p:cNvCxnSpPr>
            <a:stCxn id="166" idx="0"/>
            <a:endCxn id="164" idx="3"/>
          </p:cNvCxnSpPr>
          <p:nvPr/>
        </p:nvCxnSpPr>
        <p:spPr>
          <a:xfrm rot="10800000">
            <a:off y="3428999" x="3620275"/>
            <a:ext cy="877950" cx="145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71" name="Shape 171"/>
          <p:cNvCxnSpPr>
            <a:stCxn id="164" idx="0"/>
            <a:endCxn id="163" idx="1"/>
          </p:cNvCxnSpPr>
          <p:nvPr/>
        </p:nvCxnSpPr>
        <p:spPr>
          <a:xfrm rot="10800000" flipH="1">
            <a:off y="2193400" x="2975575"/>
            <a:ext cy="843949" cx="944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72" name="Shape 172"/>
          <p:cNvSpPr/>
          <p:nvPr/>
        </p:nvSpPr>
        <p:spPr>
          <a:xfrm>
            <a:off y="3037350" x="6530350"/>
            <a:ext cy="783299" cx="1396800"/>
          </a:xfrm>
          <a:prstGeom prst="rect">
            <a:avLst/>
          </a:prstGeom>
          <a:solidFill>
            <a:srgbClr val="ECF2F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ru"/>
              <a:t>ПК пользователя</a:t>
            </a:r>
          </a:p>
        </p:txBody>
      </p:sp>
      <p:cxnSp>
        <p:nvCxnSpPr>
          <p:cNvPr id="173" name="Shape 173"/>
          <p:cNvCxnSpPr/>
          <p:nvPr/>
        </p:nvCxnSpPr>
        <p:spPr>
          <a:xfrm rot="10800000">
            <a:off y="2338350" x="5499774"/>
            <a:ext cy="698999" cx="1633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y="284268" x="418650"/>
            <a:ext cy="511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Пользовательский интерфейс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595333" x="92975"/>
            <a:ext cy="4341524" cx="4078599"/>
          </a:xfrm>
          <a:prstGeom prst="rect">
            <a:avLst/>
          </a:prstGeom>
          <a:noFill/>
          <a:ln w="19050" cap="flat">
            <a:solidFill>
              <a:srgbClr val="999999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80" name="Shape 18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817575" x="3689100"/>
            <a:ext cy="3953725" cx="5344399"/>
          </a:xfrm>
          <a:prstGeom prst="rect">
            <a:avLst/>
          </a:prstGeom>
          <a:noFill/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81" name="Shape 181"/>
          <p:cNvSpPr txBox="1"/>
          <p:nvPr/>
        </p:nvSpPr>
        <p:spPr>
          <a:xfrm>
            <a:off y="1734275" x="4878200"/>
            <a:ext cy="1083299" cx="4772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ru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Каким он был раньше...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y="284268" x="418650"/>
            <a:ext cy="511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Пользовательский интерфейс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y="1719000" x="6158400"/>
            <a:ext cy="2044799" cx="2985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Алфавитный поиск A - Z;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Статистика по характеристикам (фасеты)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Фильтрация по характеристикам с использование “хлебных крошек”;</a:t>
            </a:r>
          </a:p>
        </p:txBody>
      </p:sp>
      <p:pic>
        <p:nvPicPr>
          <p:cNvPr id="188" name="Shape 18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21875" x="0"/>
            <a:ext cy="5428500" cx="6078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84268" x="418650"/>
            <a:ext cy="511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Пользовательский интерфейс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885098" x="0"/>
            <a:ext cy="5972899" cx="688562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y="3456150" x="5401500"/>
            <a:ext cy="3356699" cx="3742499"/>
          </a:xfrm>
          <a:prstGeom prst="rect">
            <a:avLst/>
          </a:prstGeom>
          <a:ln w="9525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Название БД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Список платформ, на которых </a:t>
            </a:r>
            <a:br>
              <a:rPr lang="ru"/>
            </a:br>
            <a:r>
              <a:rPr lang="ru"/>
              <a:t>доступна база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Краткое описание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Список коллекций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Характеристики базы (вид документов, тип, тематика)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Информация о доступе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Информация о сроках подписки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/>
        </p:nvSpPr>
        <p:spPr>
          <a:xfrm>
            <a:off y="6584750" x="1498525"/>
            <a:ext cy="176400" cx="3367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y="436650" x="481650"/>
            <a:ext cy="995400" cx="68129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y="346750" x="583350"/>
            <a:ext cy="693599" cx="7977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ru">
                <a:latin typeface="Georgia"/>
                <a:ea typeface="Georgia"/>
                <a:cs typeface="Georgia"/>
                <a:sym typeface="Georgia"/>
              </a:rPr>
              <a:t>Спасибо за внимание!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40350" x="2752725"/>
            <a:ext cy="3971925" cx="363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Традиционные задачи, с которыми мы научились справляться </a:t>
            </a:r>
            <a:r>
              <a:rPr sz="1200" lang="ru"/>
              <a:t>(более или менее)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2119075" x="226225"/>
            <a:ext cy="4006800" cx="85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ru">
                <a:solidFill>
                  <a:schemeClr val="dk2"/>
                </a:solidFill>
              </a:rPr>
              <a:t>Ведение электронного каталога</a:t>
            </a: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algn="ctr"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ru">
                <a:solidFill>
                  <a:schemeClr val="dk2"/>
                </a:solidFill>
              </a:rPr>
              <a:t>Ведение электронной библиотеки</a:t>
            </a:r>
          </a:p>
          <a:p>
            <a:pPr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algn="just"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algn="ctr"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ru">
                <a:solidFill>
                  <a:schemeClr val="dk2"/>
                </a:solidFill>
              </a:rPr>
              <a:t>Представление всего этого на портале библиотеки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600">
              <a:solidFill>
                <a:srgbClr val="0D3454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55" name="Shape 55"/>
          <p:cNvSpPr/>
          <p:nvPr/>
        </p:nvSpPr>
        <p:spPr>
          <a:xfrm>
            <a:off y="3917550" x="4141825"/>
            <a:ext cy="1592399" cx="75089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Так что же делать с электронными ресурсам?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2119075" x="226225"/>
            <a:ext cy="4006800" cx="85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ru">
                <a:solidFill>
                  <a:schemeClr val="dk2"/>
                </a:solidFill>
              </a:rPr>
              <a:t>Как производить учет?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algn="ctr" rtl="0" lvl="0" indent="-3937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600" lang="ru">
                <a:solidFill>
                  <a:schemeClr val="dk2"/>
                </a:solidFill>
              </a:rPr>
              <a:t>Как представлять их пользователям?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Проблемы учета ЭР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547125" x="0"/>
            <a:ext cy="4524600" cx="85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Описание ЭР в условиях, когда поставщики оперируют различными терминами: </a:t>
            </a:r>
            <a:r>
              <a:rPr sz="2400" lang="ru" i="1">
                <a:solidFill>
                  <a:schemeClr val="dk2"/>
                </a:solidFill>
              </a:rPr>
              <a:t>пакет, коллекция, отдельные наименования книг или журналов.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 i="1">
              <a:solidFill>
                <a:schemeClr val="dk2"/>
              </a:solidFill>
            </a:endParaRP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Требования к отчетности не имеют “стабильной версии”. Набор метрик и их обозначения постоянно меняются.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Организация и контроль доступа к базе данных часто осуществляются вручную (свободным текстом в описании ресурса).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Проблемы представления ЭР. 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 i="1"/>
              <a:t>Как сделать так, чтобы пользователю было хорошо?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513175" x="0"/>
            <a:ext cy="4006800" cx="85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Как организовать интерфейс представления ЭР?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Какую информацию важно донести до пользователей дабы ресурсы не предались забвению?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По каким параметрам предоставить поиск и фильтрацию?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</a:endParaRP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ru">
                <a:solidFill>
                  <a:schemeClr val="dk2"/>
                </a:solidFill>
              </a:rPr>
              <a:t>Как организовать доступ к ресурсам?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78" name="Shape 7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4420" x="271600"/>
            <a:ext cy="4341524" cx="4078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494700" x="3309075"/>
            <a:ext cy="3953725" cx="534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Термины предметной области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632925" x="280950"/>
            <a:ext cy="4985100" cx="8582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база данных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объединение электронных ресурсов (журналов, книг и других электронных материалов);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производитель БД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</a:t>
            </a:r>
            <a:r>
              <a:rPr sz="1500" lang="ru"/>
              <a:t>организация, которая занимается созданием и наполнением БД;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пакет</a:t>
            </a:r>
            <a:r>
              <a:rPr sz="1500" lang="ru"/>
              <a:t> (коллекция) 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подмножество базы данных. В частности, в пакет могут входить все ресурсы БД, в этом случае, пакет содержит всю БД;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подписка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 </a:t>
            </a:r>
            <a:r>
              <a:rPr sz="1500" lang="ru"/>
              <a:t>информация о сроках и способах доступа к БД и/или пакетам;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поставщик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организация, передающая лицензию и/или права доступа к БД;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платформа доступа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информационная система, которая предоставляет доступ к БД и ее пакетам;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провайдер</a:t>
            </a:r>
            <a:r>
              <a:rPr sz="1500" lang="ru"/>
              <a:t>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организация, управляющая платформой доступа; </a:t>
            </a:r>
          </a:p>
          <a:p>
            <a:pPr rtl="0" lvl="0" indent="-32385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500" lang="ru"/>
              <a:t>права доступа </a:t>
            </a:r>
            <a:r>
              <a:rPr sz="1100" lang="ru">
                <a:solidFill>
                  <a:srgbClr val="252525"/>
                </a:solidFill>
              </a:rPr>
              <a:t>—</a:t>
            </a:r>
            <a:r>
              <a:rPr sz="1500" lang="ru"/>
              <a:t> отношение групп пользователей, места доступа, метода аутентификации и режима доступа.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ru"/>
              <a:t>Взаимоотношение терминов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y="5471000" x="1171875"/>
            <a:ext cy="626100" cx="777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ru"/>
              <a:t>   </a:t>
            </a:r>
            <a:r>
              <a:rPr b="1" lang="ru"/>
              <a:t>Основные моменты: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Поставщик, производитель и провайдер могут быть представлены одной или несколькими организациями.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ru"/>
              <a:t>Одна и также база может располагаться на разных платформах (например, на одной - ищем, на другой - получаем доступ).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43400" x="38550"/>
            <a:ext cy="685800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