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4" r:id="rId8"/>
    <p:sldId id="262" r:id="rId9"/>
    <p:sldId id="261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22.06.14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22.06.14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22.06.14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22.06.14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22.06.14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22.06.14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22.06.14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22.06.14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22.06.14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22.06.14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22.06.14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22.06.14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ivanov.mediabooks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Психология чтения, </a:t>
            </a:r>
            <a:br>
              <a:rPr lang="ru-RU" sz="4400" dirty="0" smtClean="0"/>
            </a:br>
            <a:r>
              <a:rPr lang="ru-RU" sz="4400" dirty="0" smtClean="0"/>
              <a:t>или</a:t>
            </a:r>
            <a:br>
              <a:rPr lang="ru-RU" sz="4400" dirty="0" smtClean="0"/>
            </a:br>
            <a:r>
              <a:rPr lang="ru-RU" sz="4400" dirty="0" smtClean="0"/>
              <a:t>Культура потребления информации</a:t>
            </a:r>
            <a:endParaRPr lang="ru-RU" sz="4400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723482"/>
            <a:ext cx="6797040" cy="1752600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Доктор технических наук,</a:t>
            </a: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директор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Издательства Политехнического университета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Иванов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А.В.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30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457200" y="2955623"/>
            <a:ext cx="7620000" cy="1143000"/>
          </a:xfrm>
        </p:spPr>
        <p:txBody>
          <a:bodyPr/>
          <a:lstStyle/>
          <a:p>
            <a:pPr algn="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30294" y="5180078"/>
            <a:ext cx="569584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000000"/>
                </a:solidFill>
                <a:hlinkClick r:id="rId2"/>
              </a:rPr>
              <a:t>ivanov.mediabooks@gmail.com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(812) 552-75-26</a:t>
            </a:r>
            <a:br>
              <a:rPr lang="en-US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360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VI-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913" y="4137197"/>
            <a:ext cx="4721567" cy="2720803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чтение?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600200"/>
            <a:ext cx="6970897" cy="4800600"/>
          </a:xfrm>
        </p:spPr>
        <p:txBody>
          <a:bodyPr/>
          <a:lstStyle/>
          <a:p>
            <a:r>
              <a:rPr lang="en-US" dirty="0" err="1"/>
              <a:t>одна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высших</a:t>
            </a:r>
            <a:r>
              <a:rPr lang="en-US" dirty="0"/>
              <a:t> </a:t>
            </a:r>
            <a:r>
              <a:rPr lang="en-US" dirty="0" err="1"/>
              <a:t>интеллектуальных</a:t>
            </a:r>
            <a:r>
              <a:rPr lang="en-US" dirty="0"/>
              <a:t> </a:t>
            </a:r>
            <a:r>
              <a:rPr lang="en-US" dirty="0" err="1" smtClean="0"/>
              <a:t>функций</a:t>
            </a:r>
            <a:r>
              <a:rPr lang="ru-RU" dirty="0" smtClean="0"/>
              <a:t>,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целенаправленная</a:t>
            </a:r>
            <a:r>
              <a:rPr lang="en-US" dirty="0" smtClean="0"/>
              <a:t> </a:t>
            </a:r>
            <a:r>
              <a:rPr lang="en-US" dirty="0" err="1"/>
              <a:t>деятельность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 smtClean="0"/>
              <a:t>может</a:t>
            </a:r>
            <a:r>
              <a:rPr lang="ru-RU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/>
              <a:t>изменять</a:t>
            </a:r>
            <a:r>
              <a:rPr lang="en-US" dirty="0"/>
              <a:t> </a:t>
            </a:r>
            <a:r>
              <a:rPr lang="en-US" dirty="0" err="1"/>
              <a:t>взгляды</a:t>
            </a:r>
            <a:r>
              <a:rPr lang="en-US" dirty="0"/>
              <a:t>, </a:t>
            </a:r>
            <a:endParaRPr lang="ru-RU" dirty="0"/>
          </a:p>
          <a:p>
            <a:pPr lvl="1"/>
            <a:r>
              <a:rPr lang="en-US" dirty="0" err="1" smtClean="0"/>
              <a:t>углублять</a:t>
            </a:r>
            <a:r>
              <a:rPr lang="en-US" dirty="0" smtClean="0"/>
              <a:t> </a:t>
            </a:r>
            <a:r>
              <a:rPr lang="en-US" dirty="0" err="1"/>
              <a:t>понимание</a:t>
            </a:r>
            <a:r>
              <a:rPr lang="en-US" dirty="0"/>
              <a:t>, </a:t>
            </a:r>
            <a:endParaRPr lang="ru-RU" dirty="0" smtClean="0"/>
          </a:p>
          <a:p>
            <a:pPr lvl="1"/>
            <a:r>
              <a:rPr lang="en-US" dirty="0" err="1" smtClean="0"/>
              <a:t>воссоздавать</a:t>
            </a:r>
            <a:r>
              <a:rPr lang="en-US" dirty="0" smtClean="0"/>
              <a:t> </a:t>
            </a:r>
            <a:r>
              <a:rPr lang="en-US" dirty="0" err="1"/>
              <a:t>опыт</a:t>
            </a:r>
            <a:r>
              <a:rPr lang="en-US" dirty="0"/>
              <a:t>, </a:t>
            </a:r>
            <a:endParaRPr lang="ru-RU" dirty="0" smtClean="0"/>
          </a:p>
          <a:p>
            <a:pPr lvl="1"/>
            <a:r>
              <a:rPr lang="en-US" dirty="0" err="1" smtClean="0"/>
              <a:t>влиять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поведение</a:t>
            </a:r>
            <a:r>
              <a:rPr lang="en-US" dirty="0"/>
              <a:t>, </a:t>
            </a:r>
            <a:endParaRPr lang="ru-RU" dirty="0" smtClean="0"/>
          </a:p>
          <a:p>
            <a:pPr lvl="1"/>
            <a:r>
              <a:rPr lang="en-US" dirty="0" err="1" smtClean="0"/>
              <a:t>совершенствовать</a:t>
            </a:r>
            <a:r>
              <a:rPr lang="en-US" dirty="0" smtClean="0"/>
              <a:t> </a:t>
            </a:r>
            <a:r>
              <a:rPr lang="en-US" dirty="0" err="1"/>
              <a:t>личность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937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образовательная </a:t>
            </a:r>
            <a:r>
              <a:rPr lang="ru-RU" dirty="0"/>
              <a:t>(получение опыта поколений путем самообразования; </a:t>
            </a:r>
            <a:r>
              <a:rPr lang="ru-RU" dirty="0" smtClean="0"/>
              <a:t>формирование </a:t>
            </a:r>
            <a:r>
              <a:rPr lang="ru-RU" dirty="0"/>
              <a:t>функциональной грамотности;  формирование </a:t>
            </a:r>
            <a:r>
              <a:rPr lang="ru-RU" dirty="0" err="1"/>
              <a:t>общеучебных</a:t>
            </a:r>
            <a:r>
              <a:rPr lang="ru-RU" dirty="0"/>
              <a:t> навыков);</a:t>
            </a:r>
          </a:p>
          <a:p>
            <a:r>
              <a:rPr lang="ru-RU" dirty="0" smtClean="0"/>
              <a:t>информационная </a:t>
            </a:r>
            <a:r>
              <a:rPr lang="ru-RU" dirty="0"/>
              <a:t>(получение информации; приобретение нового знания);</a:t>
            </a:r>
          </a:p>
          <a:p>
            <a:r>
              <a:rPr lang="ru-RU" dirty="0" smtClean="0"/>
              <a:t>развивающая </a:t>
            </a:r>
            <a:r>
              <a:rPr lang="ru-RU" dirty="0"/>
              <a:t>(удовлетворение познавательных потребностей; стимулирование творческой активности);</a:t>
            </a:r>
          </a:p>
          <a:p>
            <a:r>
              <a:rPr lang="ru-RU" dirty="0" smtClean="0"/>
              <a:t>социализирующая </a:t>
            </a:r>
            <a:r>
              <a:rPr lang="ru-RU" dirty="0"/>
              <a:t>(социализация личности путем восприятия опыта литературных героев);</a:t>
            </a:r>
          </a:p>
          <a:p>
            <a:r>
              <a:rPr lang="ru-RU" dirty="0" smtClean="0"/>
              <a:t>воспитательная/этическая </a:t>
            </a:r>
            <a:r>
              <a:rPr lang="ru-RU" dirty="0"/>
              <a:t>(формирование нравственных ориентаций, формирование представление о добре и зле, о нормах поведения в обществе и пр.);</a:t>
            </a:r>
          </a:p>
          <a:p>
            <a:r>
              <a:rPr lang="ru-RU" dirty="0" smtClean="0"/>
              <a:t>эстетическая </a:t>
            </a:r>
            <a:r>
              <a:rPr lang="ru-RU" dirty="0"/>
              <a:t>(получение эстетического удовольствия от книги как произведения искусства);</a:t>
            </a:r>
          </a:p>
          <a:p>
            <a:r>
              <a:rPr lang="ru-RU" dirty="0" smtClean="0"/>
              <a:t>терапевтическая/адаптационная </a:t>
            </a:r>
            <a:r>
              <a:rPr lang="ru-RU" dirty="0"/>
              <a:t>(содействие восстановлению эмоционального равновесия, удовлетворение потребности в создании собственного внутреннего мира);</a:t>
            </a:r>
          </a:p>
          <a:p>
            <a:r>
              <a:rPr lang="ru-RU" dirty="0"/>
              <a:t>досугово-</a:t>
            </a:r>
            <a:r>
              <a:rPr lang="ru-RU" dirty="0" smtClean="0"/>
              <a:t>развлекательная/ гедонистическая.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95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Современный мир чтени</a:t>
            </a:r>
            <a:r>
              <a:rPr lang="ru-RU" dirty="0"/>
              <a:t>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Только в </a:t>
            </a:r>
            <a:r>
              <a:rPr lang="ru-RU" dirty="0"/>
              <a:t>8% современных семей родители читают своим детям </a:t>
            </a:r>
            <a:r>
              <a:rPr lang="ru-RU" dirty="0" smtClean="0"/>
              <a:t>книги,</a:t>
            </a:r>
          </a:p>
          <a:p>
            <a:r>
              <a:rPr lang="ru-RU" dirty="0" smtClean="0"/>
              <a:t>48</a:t>
            </a:r>
            <a:r>
              <a:rPr lang="ru-RU" dirty="0"/>
              <a:t>% людей в России не читают книг вообще </a:t>
            </a:r>
            <a:r>
              <a:rPr lang="ru-RU" dirty="0" smtClean="0"/>
              <a:t>и не </a:t>
            </a:r>
            <a:r>
              <a:rPr lang="ru-RU" dirty="0"/>
              <a:t>боятся в этом </a:t>
            </a:r>
            <a:r>
              <a:rPr lang="ru-RU" dirty="0" smtClean="0"/>
              <a:t>признаться,</a:t>
            </a:r>
          </a:p>
          <a:p>
            <a:r>
              <a:rPr lang="ru-RU" dirty="0" smtClean="0"/>
              <a:t> </a:t>
            </a:r>
            <a:r>
              <a:rPr lang="ru-RU" dirty="0"/>
              <a:t>60% жителей России не имеют домашних библиотек. </a:t>
            </a:r>
            <a:endParaRPr lang="ru-RU" dirty="0"/>
          </a:p>
        </p:txBody>
      </p:sp>
      <p:pic>
        <p:nvPicPr>
          <p:cNvPr id="4" name="Изображение 3" descr="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71" y="3600449"/>
            <a:ext cx="5980620" cy="319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3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mobile_interne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818" y="3424998"/>
            <a:ext cx="5240231" cy="28457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44540"/>
          </a:xfrm>
        </p:spPr>
        <p:txBody>
          <a:bodyPr>
            <a:normAutofit/>
          </a:bodyPr>
          <a:lstStyle/>
          <a:p>
            <a:r>
              <a:rPr lang="ru-RU" dirty="0" smtClean="0"/>
              <a:t>Пользователи </a:t>
            </a:r>
            <a:r>
              <a:rPr lang="ru-RU" dirty="0"/>
              <a:t>редко читают тексты веб-страниц слово за словом. Вместо этого они «сканируют» текст, выбирая отдельные слова или предложения. </a:t>
            </a:r>
            <a:endParaRPr lang="ru-RU" dirty="0" smtClean="0"/>
          </a:p>
          <a:p>
            <a:r>
              <a:rPr lang="ru-RU" dirty="0" smtClean="0"/>
              <a:t>79</a:t>
            </a:r>
            <a:r>
              <a:rPr lang="ru-RU" dirty="0"/>
              <a:t>% пользователей сканирует текст, а слово за словом </a:t>
            </a:r>
            <a:r>
              <a:rPr lang="ru-RU" smtClean="0"/>
              <a:t>читают лишь </a:t>
            </a:r>
            <a:r>
              <a:rPr lang="ru-RU" dirty="0"/>
              <a:t>16%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marL="114300" indent="0">
              <a:buNone/>
            </a:pPr>
            <a:r>
              <a:rPr lang="ru-RU" sz="1400" dirty="0" smtClean="0"/>
              <a:t>(по исследованиям Якоба </a:t>
            </a:r>
            <a:r>
              <a:rPr lang="ru-RU" sz="1400" dirty="0" err="1" smtClean="0"/>
              <a:t>Нильсена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 в Интернете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402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самых читающих стран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08424"/>
            <a:ext cx="7620000" cy="248857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sz="1800" dirty="0" smtClean="0"/>
              <a:t>1</a:t>
            </a:r>
            <a:r>
              <a:rPr lang="ru-RU" sz="1800" dirty="0"/>
              <a:t>. Индия ‑ 10,7 часа в </a:t>
            </a:r>
            <a:r>
              <a:rPr lang="ru-RU" sz="1800" dirty="0" smtClean="0"/>
              <a:t>неделю </a:t>
            </a:r>
            <a:r>
              <a:rPr lang="ru-RU" sz="1800" dirty="0"/>
              <a:t>2. Таиланд ‑ 9,4 часа в </a:t>
            </a:r>
            <a:r>
              <a:rPr lang="ru-RU" sz="1800" dirty="0" smtClean="0"/>
              <a:t>неделю </a:t>
            </a:r>
            <a:r>
              <a:rPr lang="ru-RU" sz="1800" dirty="0"/>
              <a:t>3. Китай ‑ 8,0 часов в </a:t>
            </a:r>
            <a:r>
              <a:rPr lang="ru-RU" sz="1800" dirty="0" smtClean="0"/>
              <a:t>неделю </a:t>
            </a:r>
            <a:r>
              <a:rPr lang="ru-RU" sz="1800" dirty="0"/>
              <a:t>4. Филиппины ‑ 7,6 часа в </a:t>
            </a:r>
            <a:r>
              <a:rPr lang="ru-RU" sz="1800" dirty="0" smtClean="0"/>
              <a:t>неделю </a:t>
            </a:r>
            <a:r>
              <a:rPr lang="ru-RU" sz="1800" dirty="0"/>
              <a:t>5. Египет ‑ 7,5 часа в </a:t>
            </a:r>
            <a:r>
              <a:rPr lang="ru-RU" sz="1800" dirty="0" smtClean="0"/>
              <a:t>неделю </a:t>
            </a:r>
            <a:r>
              <a:rPr lang="ru-RU" sz="1800" dirty="0"/>
              <a:t>6. Чехия ‑ 7,4 часа в </a:t>
            </a:r>
            <a:r>
              <a:rPr lang="ru-RU" sz="1800" dirty="0" smtClean="0"/>
              <a:t>неделю </a:t>
            </a:r>
            <a:r>
              <a:rPr lang="ru-RU" sz="1800" dirty="0"/>
              <a:t>7. Россия ‑ 7,1 часа в </a:t>
            </a:r>
            <a:r>
              <a:rPr lang="ru-RU" sz="1800" dirty="0" smtClean="0"/>
              <a:t>неделю </a:t>
            </a:r>
            <a:r>
              <a:rPr lang="ru-RU" sz="1800" dirty="0"/>
              <a:t>8. Швеция ‑ 6,9 часа в </a:t>
            </a:r>
            <a:r>
              <a:rPr lang="ru-RU" sz="1800" dirty="0" smtClean="0"/>
              <a:t>неделю </a:t>
            </a:r>
            <a:r>
              <a:rPr lang="ru-RU" sz="1800" dirty="0"/>
              <a:t>9. Франция ‑ 6,9 часа в </a:t>
            </a:r>
            <a:r>
              <a:rPr lang="ru-RU" sz="1800" dirty="0" smtClean="0"/>
              <a:t>неделю </a:t>
            </a:r>
            <a:r>
              <a:rPr lang="ru-RU" sz="1800" dirty="0"/>
              <a:t>10.Венгрия ‑ 6,8 часа в </a:t>
            </a:r>
            <a:r>
              <a:rPr lang="ru-RU" sz="1800" dirty="0" smtClean="0"/>
              <a:t>неделю</a:t>
            </a:r>
          </a:p>
          <a:p>
            <a:pPr marL="114300" indent="0">
              <a:buNone/>
            </a:pPr>
            <a:endParaRPr lang="ru-RU" dirty="0"/>
          </a:p>
          <a:p>
            <a:r>
              <a:rPr lang="ru-RU" sz="1700" dirty="0" smtClean="0"/>
              <a:t>По данным </a:t>
            </a:r>
            <a:r>
              <a:rPr lang="it-IT" sz="1700" dirty="0" smtClean="0"/>
              <a:t>РИА </a:t>
            </a:r>
            <a:r>
              <a:rPr lang="it-IT" sz="1700" dirty="0" err="1" smtClean="0"/>
              <a:t>Новости</a:t>
            </a:r>
            <a:endParaRPr lang="ru-RU" sz="1700" dirty="0"/>
          </a:p>
        </p:txBody>
      </p:sp>
      <p:pic>
        <p:nvPicPr>
          <p:cNvPr id="4" name="Изображение 3" descr="1376770199_book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38" y="3925270"/>
            <a:ext cx="8230835" cy="279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1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1108427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388" y="137363"/>
            <a:ext cx="6132777" cy="660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43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Новый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10" t="8652" r="30551" b="1699"/>
          <a:stretch/>
        </p:blipFill>
        <p:spPr>
          <a:xfrm>
            <a:off x="1706274" y="170260"/>
            <a:ext cx="4733969" cy="668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8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Каждый два </a:t>
            </a:r>
            <a:r>
              <a:rPr lang="ru-RU" dirty="0"/>
              <a:t>дня человеческая раса создает столько информации, сколько мы производили от начала нашей цивилизации до 2003 года.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что-то около пяти </a:t>
            </a:r>
            <a:r>
              <a:rPr lang="ru-RU" dirty="0" err="1"/>
              <a:t>эксабайт</a:t>
            </a:r>
            <a:r>
              <a:rPr lang="ru-RU" dirty="0"/>
              <a:t> информации в </a:t>
            </a:r>
            <a:r>
              <a:rPr lang="ru-RU" dirty="0" smtClean="0"/>
              <a:t>день. </a:t>
            </a:r>
          </a:p>
          <a:p>
            <a:pPr marL="114300" indent="0">
              <a:buNone/>
            </a:pPr>
            <a:r>
              <a:rPr lang="ru-RU" dirty="0" smtClean="0"/>
              <a:t>(Эрик Шмидт, </a:t>
            </a:r>
            <a:r>
              <a:rPr lang="en-US" dirty="0" smtClean="0"/>
              <a:t>Google)</a:t>
            </a:r>
            <a:endParaRPr lang="ru-RU" dirty="0"/>
          </a:p>
        </p:txBody>
      </p:sp>
      <p:pic>
        <p:nvPicPr>
          <p:cNvPr id="4" name="Изображение 3" descr="boom9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964" y="3672964"/>
            <a:ext cx="5511363" cy="304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31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Соседство.thmx</Template>
  <TotalTime>129</TotalTime>
  <Words>203</Words>
  <Application>Microsoft Macintosh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Adjacency</vt:lpstr>
      <vt:lpstr>Психология чтения,  или Культура потребления информации</vt:lpstr>
      <vt:lpstr>Что такое чтение? </vt:lpstr>
      <vt:lpstr>Функции чтения</vt:lpstr>
      <vt:lpstr>Современный мир чтения</vt:lpstr>
      <vt:lpstr>Чтение в Интернете</vt:lpstr>
      <vt:lpstr>10 самых читающих стран</vt:lpstr>
      <vt:lpstr>Презентация PowerPoint</vt:lpstr>
      <vt:lpstr>Презентация PowerPoint</vt:lpstr>
      <vt:lpstr>Информация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чтения,  или Культура потребления информации</dc:title>
  <dc:creator>Александр Иванов</dc:creator>
  <cp:lastModifiedBy>Александр Иванов</cp:lastModifiedBy>
  <cp:revision>10</cp:revision>
  <dcterms:created xsi:type="dcterms:W3CDTF">2014-06-22T05:24:09Z</dcterms:created>
  <dcterms:modified xsi:type="dcterms:W3CDTF">2014-06-22T07:34:05Z</dcterms:modified>
</cp:coreProperties>
</file>