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4"/>
  </p:sldMasterIdLst>
  <p:notesMasterIdLst>
    <p:notesMasterId r:id="rId28"/>
  </p:notesMasterIdLst>
  <p:sldIdLst>
    <p:sldId id="256" r:id="rId5"/>
    <p:sldId id="280" r:id="rId6"/>
    <p:sldId id="281" r:id="rId7"/>
    <p:sldId id="305" r:id="rId8"/>
    <p:sldId id="306" r:id="rId9"/>
    <p:sldId id="279" r:id="rId10"/>
    <p:sldId id="277" r:id="rId11"/>
    <p:sldId id="276" r:id="rId12"/>
    <p:sldId id="290" r:id="rId13"/>
    <p:sldId id="282" r:id="rId14"/>
    <p:sldId id="291" r:id="rId15"/>
    <p:sldId id="292" r:id="rId16"/>
    <p:sldId id="287" r:id="rId17"/>
    <p:sldId id="294" r:id="rId18"/>
    <p:sldId id="295" r:id="rId19"/>
    <p:sldId id="296" r:id="rId20"/>
    <p:sldId id="304" r:id="rId21"/>
    <p:sldId id="303" r:id="rId22"/>
    <p:sldId id="301" r:id="rId23"/>
    <p:sldId id="299" r:id="rId24"/>
    <p:sldId id="293" r:id="rId25"/>
    <p:sldId id="288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4" autoAdjust="0"/>
  </p:normalViewPr>
  <p:slideViewPr>
    <p:cSldViewPr>
      <p:cViewPr>
        <p:scale>
          <a:sx n="91" d="100"/>
          <a:sy n="91" d="100"/>
        </p:scale>
        <p:origin x="-1210" y="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ELENINA\FOR_PRINT\PITER\&#1055;&#1080;&#1090;&#1077;&#1088;_2014\&#1044;&#1072;&#1085;&#1085;&#1099;&#1077;%20&#1082;%20&#1087;&#1088;&#1077;&#1079;&#1077;&#1085;&#1090;&#1072;&#1094;&#1080;&#1080;%20&#1055;&#1080;&#1090;&#1077;&#1088;_20140610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ZELENINA\FOR_PRINT\PITER\&#1055;&#1080;&#1090;&#1077;&#1088;_2014\&#1044;&#1072;&#1085;&#1085;&#1099;&#1077;%20&#1082;%20&#1087;&#1088;&#1077;&#1079;&#1077;&#1085;&#1090;&#1072;&#1094;&#1080;&#1080;%20&#1055;&#1080;&#1090;&#1077;&#1088;_20140610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ZELENINA\FOR_PRINT\PITER\&#1055;&#1080;&#1090;&#1077;&#1088;_2014\&#1044;&#1072;&#1085;&#1085;&#1099;&#1077;%20&#1082;%20&#1087;&#1088;&#1077;&#1079;&#1077;&#1085;&#1090;&#1072;&#1094;&#1080;&#1080;%20&#1055;&#1080;&#1090;&#1077;&#1088;%202014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ELENINA\FOR_PRINT\PITER\&#1055;&#1080;&#1090;&#1077;&#1088;_2014\&#1044;&#1072;&#1085;&#1085;&#1099;&#1077;%20&#1082;%20&#1087;&#1088;&#1077;&#1079;&#1077;&#1085;&#1090;&#1072;&#1094;&#1080;&#1080;%20&#1055;&#1080;&#1090;&#1077;&#1088;_20140606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ELENINA\FOR_PRINT\PITER\&#1055;&#1080;&#1090;&#1077;&#1088;_2014\&#1044;&#1072;&#1085;&#1085;&#1099;&#1077;%20&#1082;%20&#1087;&#1088;&#1077;&#1079;&#1077;&#1085;&#1090;&#1072;&#1094;&#1080;&#1080;%20&#1055;&#1080;&#1090;&#1077;&#1088;_20140610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ELENINA\FOR_PRINT\PITER\&#1055;&#1080;&#1090;&#1077;&#1088;_2014\20140614\&#1044;&#1072;&#1085;&#1085;&#1099;&#1077;%20&#1082;%20&#1087;&#1088;&#1077;&#1079;&#1077;&#1085;&#1090;&#1072;&#1094;&#1080;&#1080;%20&#1055;&#1080;&#1090;&#1077;&#1088;_20140614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ELENINA\FOR_PRINT\PITER\&#1055;&#1080;&#1090;&#1077;&#1088;_2014\20140613\&#1044;&#1072;&#1085;&#1085;&#1099;&#1077;%20&#1082;%20&#1087;&#1088;&#1077;&#1079;&#1077;&#1085;&#1090;&#1072;&#1094;&#1080;&#1080;%20&#1055;&#1080;&#1090;&#1077;&#1088;_20140613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ZELENINA\FOR_PRINT\PITER\&#1055;&#1080;&#1090;&#1077;&#1088;_2014\20140613\&#1044;&#1072;&#1085;&#1085;&#1099;&#1077;%20&#1082;%20&#1087;&#1088;&#1077;&#1079;&#1077;&#1085;&#1090;&#1072;&#1094;&#1080;&#1080;%20&#1055;&#1080;&#1090;&#1077;&#1088;_20140613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ELENINA\FOR_PRINT\PITER\&#1055;&#1080;&#1090;&#1077;&#1088;_2014\20140613\&#1044;&#1072;&#1085;&#1085;&#1099;&#1077;%20&#1082;%20&#1087;&#1088;&#1077;&#1079;&#1077;&#1085;&#1090;&#1072;&#1094;&#1080;&#1080;%20&#1055;&#1080;&#1090;&#1077;&#1088;_20140613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ELENINA\FOR_PRINT\PITER\&#1055;&#1080;&#1090;&#1077;&#1088;_2014\20140613\&#1044;&#1072;&#1085;&#1085;&#1099;&#1077;%20&#1082;%20&#1087;&#1088;&#1077;&#1079;&#1077;&#1085;&#1090;&#1072;&#1094;&#1080;&#1080;%20&#1055;&#1080;&#1090;&#1077;&#1088;_201406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0;&#1056;&#1041;&#1048;&#1050;&#1054;&#1053;_2013\&#1052;&#1040;&#1056;&#1057;\&#1044;&#1072;&#1085;&#1085;&#1099;&#1077;%20&#1082;%20&#1087;&#1088;&#1077;&#1079;&#1077;&#1085;&#1090;&#1072;&#1094;&#1080;&#1080;%20&#1055;&#1080;&#1090;&#1077;&#1088;%20201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ELENINA\FOR_PRINT\PITER\&#1055;&#1080;&#1090;&#1077;&#1088;_2014\&#1044;&#1072;&#1085;&#1085;&#1099;&#1077;%20&#1082;%20&#1087;&#1088;&#1077;&#1079;&#1077;&#1085;&#1090;&#1072;&#1094;&#1080;&#1080;%20&#1055;&#1080;&#1090;&#1077;&#1088;_2014060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ELENINA\FOR_PRINT\PITER\&#1055;&#1080;&#1090;&#1077;&#1088;_2014\&#1044;&#1072;&#1085;&#1085;&#1099;&#1077;%20&#1082;%20&#1087;&#1088;&#1077;&#1079;&#1077;&#1085;&#1090;&#1072;&#1094;&#1080;&#1080;%20&#1055;&#1080;&#1090;&#1077;&#1088;_2014060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0;&#1056;&#1041;&#1048;&#1050;&#1054;&#1053;_2013\&#1052;&#1040;&#1056;&#1057;\&#1044;&#1072;&#1085;&#1085;&#1099;&#1077;%20&#1082;%20&#1087;&#1088;&#1077;&#1079;&#1077;&#1085;&#1090;&#1072;&#1094;&#1080;&#1080;%20&#1055;&#1080;&#1090;&#1077;&#1088;%202013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ZELENINA\FOR_PRINT\PITER\&#1055;&#1080;&#1090;&#1077;&#1088;_2014\&#1044;&#1072;&#1085;&#1085;&#1099;&#1077;%20&#1082;%20&#1087;&#1088;&#1077;&#1079;&#1077;&#1085;&#1090;&#1072;&#1094;&#1080;&#1080;%20&#1055;&#1080;&#1090;&#1077;&#1088;_20140606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ELENINA\FOR_PRINT\PITER\&#1055;&#1080;&#1090;&#1077;&#1088;_2014\&#1044;&#1072;&#1085;&#1085;&#1099;&#1077;%20&#1082;%20&#1087;&#1088;&#1077;&#1079;&#1077;&#1085;&#1090;&#1072;&#1094;&#1080;&#1080;%20&#1055;&#1080;&#1090;&#1077;&#1088;_20140606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ELENINA\FOR_PRINT\PITER\&#1055;&#1080;&#1090;&#1077;&#1088;_2014\&#1044;&#1072;&#1085;&#1085;&#1099;&#1077;%20&#1082;%20&#1087;&#1088;&#1077;&#1079;&#1077;&#1085;&#1090;&#1072;&#1094;&#1080;&#1080;%20&#1055;&#1080;&#1090;&#1077;&#1088;_20140605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ZELENINA\FOR_PRINT\PITER\&#1055;&#1080;&#1090;&#1077;&#1088;_2014\&#1044;&#1072;&#1085;&#1085;&#1099;&#1077;%20&#1082;%20&#1087;&#1088;&#1077;&#1079;&#1077;&#1085;&#1090;&#1072;&#1094;&#1080;&#1080;%20&#1055;&#1080;&#1090;&#1077;&#1088;_201406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52041660321469E-2"/>
          <c:y val="3.45549943511963E-2"/>
          <c:w val="0.92536914114404645"/>
          <c:h val="0.88747534009229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'Число участников'!$B$2</c:f>
              <c:strCache>
                <c:ptCount val="1"/>
                <c:pt idx="0">
                  <c:v>Прирост за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'Число участников'!$A$3:$A$16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'Число участников'!$B$3:$B$16</c:f>
              <c:numCache>
                <c:formatCode>General</c:formatCode>
                <c:ptCount val="14"/>
                <c:pt idx="0">
                  <c:v>26</c:v>
                </c:pt>
                <c:pt idx="1">
                  <c:v>5</c:v>
                </c:pt>
                <c:pt idx="2">
                  <c:v>22</c:v>
                </c:pt>
                <c:pt idx="3">
                  <c:v>30</c:v>
                </c:pt>
                <c:pt idx="4">
                  <c:v>16</c:v>
                </c:pt>
                <c:pt idx="5">
                  <c:v>26</c:v>
                </c:pt>
                <c:pt idx="6">
                  <c:v>15</c:v>
                </c:pt>
                <c:pt idx="7">
                  <c:v>17</c:v>
                </c:pt>
                <c:pt idx="8">
                  <c:v>16</c:v>
                </c:pt>
                <c:pt idx="9">
                  <c:v>9</c:v>
                </c:pt>
                <c:pt idx="10">
                  <c:v>20</c:v>
                </c:pt>
                <c:pt idx="11">
                  <c:v>11</c:v>
                </c:pt>
                <c:pt idx="12">
                  <c:v>11</c:v>
                </c:pt>
                <c:pt idx="13">
                  <c:v>8</c:v>
                </c:pt>
              </c:numCache>
            </c:numRef>
          </c:val>
        </c:ser>
        <c:ser>
          <c:idx val="1"/>
          <c:order val="1"/>
          <c:tx>
            <c:strRef>
              <c:f>'Число участников'!$C$2</c:f>
              <c:strCache>
                <c:ptCount val="1"/>
                <c:pt idx="0">
                  <c:v>Число участников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'Число участников'!$A$3:$A$16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'Число участников'!$C$3:$C$16</c:f>
              <c:numCache>
                <c:formatCode>General</c:formatCode>
                <c:ptCount val="14"/>
                <c:pt idx="0">
                  <c:v>26</c:v>
                </c:pt>
                <c:pt idx="1">
                  <c:v>31</c:v>
                </c:pt>
                <c:pt idx="2">
                  <c:v>53</c:v>
                </c:pt>
                <c:pt idx="3">
                  <c:v>83</c:v>
                </c:pt>
                <c:pt idx="4">
                  <c:v>99</c:v>
                </c:pt>
                <c:pt idx="5">
                  <c:v>125</c:v>
                </c:pt>
                <c:pt idx="6">
                  <c:v>140</c:v>
                </c:pt>
                <c:pt idx="7">
                  <c:v>157</c:v>
                </c:pt>
                <c:pt idx="8">
                  <c:v>173</c:v>
                </c:pt>
                <c:pt idx="9">
                  <c:v>182</c:v>
                </c:pt>
                <c:pt idx="10">
                  <c:v>202</c:v>
                </c:pt>
                <c:pt idx="11">
                  <c:v>213</c:v>
                </c:pt>
                <c:pt idx="12">
                  <c:v>224</c:v>
                </c:pt>
                <c:pt idx="13">
                  <c:v>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83328"/>
        <c:axId val="90497408"/>
      </c:barChart>
      <c:catAx>
        <c:axId val="9048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0497408"/>
        <c:crosses val="autoZero"/>
        <c:auto val="1"/>
        <c:lblAlgn val="ctr"/>
        <c:lblOffset val="100"/>
        <c:noMultiLvlLbl val="0"/>
      </c:catAx>
      <c:valAx>
        <c:axId val="9049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04833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5546432764280538E-2"/>
          <c:y val="6.7572878390201221E-2"/>
          <c:w val="0.51455159985343712"/>
          <c:h val="7.3457217847769041E-2"/>
        </c:manualLayout>
      </c:layout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4395553496989E-2"/>
          <c:y val="2.8683479782418506E-2"/>
          <c:w val="0.94168648036642466"/>
          <c:h val="0.97131652021758152"/>
        </c:manualLayout>
      </c:layout>
      <c:pie3DChart>
        <c:varyColors val="1"/>
        <c:ser>
          <c:idx val="0"/>
          <c:order val="0"/>
          <c:explosion val="36"/>
          <c:dPt>
            <c:idx val="0"/>
            <c:bubble3D val="0"/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4.4863626421697285E-2"/>
                  <c:y val="5.90580344123651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361001749781276E-2"/>
                  <c:y val="-5.90066345873432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'% ВАК'!$A$2:$B$2</c:f>
              <c:strCache>
                <c:ptCount val="2"/>
                <c:pt idx="0">
                  <c:v>ВАК</c:v>
                </c:pt>
                <c:pt idx="1">
                  <c:v>МАРС</c:v>
                </c:pt>
              </c:strCache>
            </c:strRef>
          </c:cat>
          <c:val>
            <c:numRef>
              <c:f>'% ВАК'!$A$3:$B$3</c:f>
              <c:numCache>
                <c:formatCode>General</c:formatCode>
                <c:ptCount val="2"/>
                <c:pt idx="0">
                  <c:v>2269</c:v>
                </c:pt>
                <c:pt idx="1">
                  <c:v>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420809531161541"/>
          <c:y val="2.980942599566359E-2"/>
          <c:w val="0.29948468941382334"/>
          <c:h val="8.712046863707254E-2"/>
        </c:manualLayout>
      </c:layout>
      <c:overlay val="0"/>
      <c:txPr>
        <a:bodyPr/>
        <a:lstStyle/>
        <a:p>
          <a:pPr>
            <a:defRPr sz="2000" b="1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88592208096893"/>
          <c:y val="5.9729512977544535E-4"/>
          <c:w val="0.75279952785231452"/>
          <c:h val="0.9247515702328253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76471110382035579"/>
          <c:w val="0.97780392674379402"/>
          <c:h val="0.10088756146860951"/>
        </c:manualLayout>
      </c:layout>
      <c:overlay val="0"/>
      <c:txPr>
        <a:bodyPr/>
        <a:lstStyle/>
        <a:p>
          <a:pPr>
            <a:defRPr sz="18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003300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8637392919467956E-2"/>
                  <c:y val="-6.8360440300610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871774717999822E-3"/>
                  <c:y val="-1.2997982992711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712741121263586E-3"/>
                  <c:y val="-2.9985137841033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3092820282491427"/>
                  <c:y val="-0.10311354909088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355158813704437E-3"/>
                  <c:y val="-6.4022410378618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75599206516298E-2"/>
                  <c:y val="-4.2344340848607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'6 - подписка- репертуар МАРС'!$A$4:$A$9</c:f>
              <c:strCache>
                <c:ptCount val="6"/>
                <c:pt idx="0">
                  <c:v>до 50%</c:v>
                </c:pt>
                <c:pt idx="1">
                  <c:v>до 60%</c:v>
                </c:pt>
                <c:pt idx="2">
                  <c:v>до 70%</c:v>
                </c:pt>
                <c:pt idx="3">
                  <c:v>до 80%</c:v>
                </c:pt>
                <c:pt idx="4">
                  <c:v>до 90%</c:v>
                </c:pt>
                <c:pt idx="5">
                  <c:v>до 100%</c:v>
                </c:pt>
              </c:strCache>
            </c:strRef>
          </c:cat>
          <c:val>
            <c:numRef>
              <c:f>'6 - подписка- репертуар МАРС'!$B$4:$B$9</c:f>
              <c:numCache>
                <c:formatCode>General</c:formatCode>
                <c:ptCount val="6"/>
                <c:pt idx="0">
                  <c:v>14</c:v>
                </c:pt>
                <c:pt idx="1">
                  <c:v>7</c:v>
                </c:pt>
                <c:pt idx="2">
                  <c:v>35</c:v>
                </c:pt>
                <c:pt idx="3">
                  <c:v>76</c:v>
                </c:pt>
                <c:pt idx="4">
                  <c:v>54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9.7653702378111829E-2"/>
          <c:y val="0.8221885444235788"/>
          <c:w val="0.88749187100275562"/>
          <c:h val="8.5167492138796458E-2"/>
        </c:manualLayout>
      </c:layout>
      <c:overlay val="0"/>
      <c:txPr>
        <a:bodyPr/>
        <a:lstStyle/>
        <a:p>
          <a:pPr>
            <a:defRPr sz="18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51918510186114E-4"/>
          <c:y val="0"/>
          <c:w val="0.68450268716410445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5.3403518734915418E-4"/>
                  <c:y val="-2.77252744981680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145037695530779E-3"/>
                  <c:y val="-8.9235892757499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793146002380765E-2"/>
                  <c:y val="7.59442471265894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354472681206113E-2"/>
                  <c:y val="9.14811829623659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61607711657402E-2"/>
                  <c:y val="-3.61794342636304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'ЗНБ СГУ_поступления'!$A$3:$A$7</c:f>
              <c:strCache>
                <c:ptCount val="5"/>
                <c:pt idx="0">
                  <c:v>записи до поступления журналов</c:v>
                </c:pt>
                <c:pt idx="1">
                  <c:v>записи в течение 1-2 недель после поступления номеров</c:v>
                </c:pt>
                <c:pt idx="2">
                  <c:v>записи в течение 3-4 недель после поступления номеров</c:v>
                </c:pt>
                <c:pt idx="3">
                  <c:v>записи в течение 1-2 месяцев после поступления номеров</c:v>
                </c:pt>
                <c:pt idx="4">
                  <c:v>записи поступили в базу после 2 и более месяцев после поступления журналов в библиотеку</c:v>
                </c:pt>
              </c:strCache>
            </c:strRef>
          </c:cat>
          <c:val>
            <c:numRef>
              <c:f>'ЗНБ СГУ_поступления'!$B$3:$B$7</c:f>
              <c:numCache>
                <c:formatCode>0.0%</c:formatCode>
                <c:ptCount val="5"/>
                <c:pt idx="0">
                  <c:v>0.10100000000000001</c:v>
                </c:pt>
                <c:pt idx="1">
                  <c:v>0.20699999999999999</c:v>
                </c:pt>
                <c:pt idx="2">
                  <c:v>0.183</c:v>
                </c:pt>
                <c:pt idx="3">
                  <c:v>0.22700000000000001</c:v>
                </c:pt>
                <c:pt idx="4">
                  <c:v>0.28199999999999997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904647360607366"/>
          <c:y val="9.7222222222222224E-2"/>
          <c:w val="0.25708395191651157"/>
          <c:h val="0.80630540974044906"/>
        </c:manualLayout>
      </c:layout>
      <c:overlay val="0"/>
      <c:txPr>
        <a:bodyPr/>
        <a:lstStyle/>
        <a:p>
          <a:pPr>
            <a:defRPr sz="1200" b="1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2718546863885003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2036475580739324"/>
                  <c:y val="-0.26567269369106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064966762332275E-2"/>
                  <c:y val="6.6078221703768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387286285475999E-2"/>
                  <c:y val="-6.535724701079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974194814433243E-4"/>
                  <c:y val="-4.8421632481125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Лист2!$A$14:$A$17</c:f>
              <c:strCache>
                <c:ptCount val="4"/>
                <c:pt idx="0">
                  <c:v>Есть и в МАРС, и Elibrary.ru</c:v>
                </c:pt>
                <c:pt idx="1">
                  <c:v>Нет в Elibrary.ru, но есть в МАРСе </c:v>
                </c:pt>
                <c:pt idx="2">
                  <c:v>Нет в МАРСе, но есть в Elibrary</c:v>
                </c:pt>
                <c:pt idx="3">
                  <c:v>Нет ни в МАРС, ни в Elibrary</c:v>
                </c:pt>
              </c:strCache>
            </c:strRef>
          </c:cat>
          <c:val>
            <c:numRef>
              <c:f>Лист2!$B$14:$B$17</c:f>
              <c:numCache>
                <c:formatCode>0.0%</c:formatCode>
                <c:ptCount val="4"/>
                <c:pt idx="0">
                  <c:v>0.51</c:v>
                </c:pt>
                <c:pt idx="1">
                  <c:v>0.26</c:v>
                </c:pt>
                <c:pt idx="2">
                  <c:v>0.16</c:v>
                </c:pt>
                <c:pt idx="3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616736576152276"/>
          <c:y val="0.65440718058390845"/>
          <c:w val="0.38227500183972329"/>
          <c:h val="0.34550662648650399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492731677771001E-3"/>
          <c:y val="1.9915584876215007E-4"/>
          <c:w val="0.77441954371088229"/>
          <c:h val="0.9901769880116336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694629517464167"/>
          <c:y val="0.59694119316166561"/>
          <c:w val="0.30702806379971737"/>
          <c:h val="0.40296446052351564"/>
        </c:manualLayout>
      </c:layout>
      <c:overlay val="0"/>
      <c:txPr>
        <a:bodyPr/>
        <a:lstStyle/>
        <a:p>
          <a:pPr>
            <a:defRPr sz="1200" b="1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657742782152228E-2"/>
          <c:y val="0"/>
          <c:w val="0.79920866141732283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003300"/>
              </a:solidFill>
            </c:spPr>
          </c:dPt>
          <c:dLbls>
            <c:dLbl>
              <c:idx val="0"/>
              <c:layout>
                <c:manualLayout>
                  <c:x val="3.0697900262467191E-2"/>
                  <c:y val="-5.8404163520655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67847769028873E-2"/>
                  <c:y val="9.4211699564951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476377952755906E-3"/>
                  <c:y val="-0.12465717470247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Лист2!$A$29:$A$31</c:f>
              <c:strCache>
                <c:ptCount val="3"/>
                <c:pt idx="0">
                  <c:v>Информация в Elibrary.ru раньше, чем в МАРСе</c:v>
                </c:pt>
                <c:pt idx="1">
                  <c:v>Информация поступает одновременно </c:v>
                </c:pt>
                <c:pt idx="2">
                  <c:v>Информация в МАРСе раньше, чем в Elibrary</c:v>
                </c:pt>
              </c:strCache>
            </c:strRef>
          </c:cat>
          <c:val>
            <c:numRef>
              <c:f>Лист2!$B$29:$B$31</c:f>
              <c:numCache>
                <c:formatCode>0%</c:formatCode>
                <c:ptCount val="3"/>
                <c:pt idx="0">
                  <c:v>0.45</c:v>
                </c:pt>
                <c:pt idx="1">
                  <c:v>0.33</c:v>
                </c:pt>
                <c:pt idx="2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3599588966473531"/>
          <c:y val="0.81992161938661778"/>
          <c:w val="0.7355135442975288"/>
          <c:h val="0.18007838061338224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492731677771001E-3"/>
          <c:y val="1.9915584876215007E-4"/>
          <c:w val="0.77441954371088229"/>
          <c:h val="0.9901769880116336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694629517464167"/>
          <c:y val="0.59694119316166561"/>
          <c:w val="0.30702806379971737"/>
          <c:h val="0.40296446052351564"/>
        </c:manualLayout>
      </c:layout>
      <c:overlay val="0"/>
      <c:txPr>
        <a:bodyPr/>
        <a:lstStyle/>
        <a:p>
          <a:pPr>
            <a:defRPr sz="1200" b="1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036034047146E-3"/>
          <c:y val="0"/>
          <c:w val="0.69827237716780732"/>
          <c:h val="0.985074626865671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4.8602546177054971E-2"/>
                  <c:y val="-3.8037176323108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325532906517526E-4"/>
                  <c:y val="-8.3140987973518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324257365025634E-2"/>
                  <c:y val="6.0814431778117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265852282483381E-3"/>
                  <c:y val="5.9837427038038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01540461647902E-2"/>
                  <c:y val="6.358522348885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857114823263914E-2"/>
                  <c:y val="-0.10988306499001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Лист2!$A$1:$A$6</c:f>
              <c:strCache>
                <c:ptCount val="6"/>
                <c:pt idx="0">
                  <c:v>только платная подписка на журнал целиком</c:v>
                </c:pt>
                <c:pt idx="1">
                  <c:v>есть платные полные тексты</c:v>
                </c:pt>
                <c:pt idx="2">
                  <c:v>доступ к полному тексту открытый</c:v>
                </c:pt>
                <c:pt idx="3">
                  <c:v>доступ к полному тексту с сайта издательств</c:v>
                </c:pt>
                <c:pt idx="4">
                  <c:v>есть библиография, но нет возможности заказать полный текст</c:v>
                </c:pt>
                <c:pt idx="5">
                  <c:v>нет ни библиографии, ни полных текстов</c:v>
                </c:pt>
              </c:strCache>
            </c:strRef>
          </c:cat>
          <c:val>
            <c:numRef>
              <c:f>Лист2!$B$1:$B$6</c:f>
              <c:numCache>
                <c:formatCode>0%</c:formatCode>
                <c:ptCount val="6"/>
                <c:pt idx="0">
                  <c:v>0.03</c:v>
                </c:pt>
                <c:pt idx="1">
                  <c:v>0.36</c:v>
                </c:pt>
                <c:pt idx="2">
                  <c:v>0.11</c:v>
                </c:pt>
                <c:pt idx="3">
                  <c:v>0.03</c:v>
                </c:pt>
                <c:pt idx="4">
                  <c:v>0.14000000000000001</c:v>
                </c:pt>
                <c:pt idx="5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655541368139788"/>
          <c:y val="4.263779527559055E-2"/>
          <c:w val="0.24971187723156227"/>
          <c:h val="0.95736220472440947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49696031585792"/>
          <c:y val="0"/>
          <c:w val="0.71171705541524288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0440922448796464"/>
          <c:y val="0.85997375328083991"/>
          <c:w val="0.88038091392422091"/>
          <c:h val="9.948272090988626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1542444180778773E-2"/>
          <c:w val="0.642251312335958"/>
          <c:h val="0.9861111111111111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84118235220597"/>
          <c:y val="2.6399165857692447E-2"/>
          <c:w val="0.38158817647794024"/>
          <c:h val="0.93350303814762881"/>
        </c:manualLayout>
      </c:layout>
      <c:overlay val="0"/>
      <c:txPr>
        <a:bodyPr/>
        <a:lstStyle/>
        <a:p>
          <a:pPr>
            <a:defRPr sz="1400" b="1">
              <a:solidFill>
                <a:schemeClr val="accent5">
                  <a:lumMod val="75000"/>
                </a:schemeClr>
              </a:solidFill>
              <a:latin typeface="Arial Black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017612284445739E-4"/>
          <c:y val="0"/>
          <c:w val="0.68586503789830011"/>
          <c:h val="0.9733333333333333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4.0360454943132111E-2"/>
                  <c:y val="-0.107037401574803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380577427821522E-2"/>
                  <c:y val="5.85848643919510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305555555555557E-2"/>
                  <c:y val="8.68277923592884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504672897196261E-3"/>
                  <c:y val="-5.0004549431321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176181102362205E-2"/>
                  <c:y val="-3.6694006999125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563648293963256E-2"/>
                  <c:y val="-2.672790901137357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'Тип библиотек'!$A$10:$A$15</c:f>
              <c:strCache>
                <c:ptCount val="6"/>
                <c:pt idx="0">
                  <c:v>вузы, кроме классических университетов</c:v>
                </c:pt>
                <c:pt idx="1">
                  <c:v>классические университетыты</c:v>
                </c:pt>
                <c:pt idx="2">
                  <c:v>областные, краевые, республиканские</c:v>
                </c:pt>
                <c:pt idx="3">
                  <c:v>областные детские</c:v>
                </c:pt>
                <c:pt idx="4">
                  <c:v>муниципальные</c:v>
                </c:pt>
                <c:pt idx="5">
                  <c:v>другие (НИИ, отделение железной дороги)</c:v>
                </c:pt>
              </c:strCache>
            </c:strRef>
          </c:cat>
          <c:val>
            <c:numRef>
              <c:f>'Тип библиотек'!$B$10:$B$15</c:f>
              <c:numCache>
                <c:formatCode>General</c:formatCode>
                <c:ptCount val="6"/>
                <c:pt idx="0">
                  <c:v>90</c:v>
                </c:pt>
                <c:pt idx="1">
                  <c:v>40</c:v>
                </c:pt>
                <c:pt idx="2">
                  <c:v>45</c:v>
                </c:pt>
                <c:pt idx="3">
                  <c:v>11</c:v>
                </c:pt>
                <c:pt idx="4">
                  <c:v>41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182561876027179"/>
          <c:y val="2.7756955380577427E-2"/>
          <c:w val="0.3355264654418198"/>
          <c:h val="0.96065721784776903"/>
        </c:manualLayout>
      </c:layout>
      <c:overlay val="0"/>
      <c:txPr>
        <a:bodyPr/>
        <a:lstStyle/>
        <a:p>
          <a:pPr>
            <a:defRPr sz="16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331776542638054"/>
          <c:y val="0.16529114416253526"/>
          <c:w val="0.20687831300499201"/>
          <c:h val="0.51229066694945957"/>
        </c:manualLayout>
      </c:layout>
      <c:overlay val="0"/>
      <c:txPr>
        <a:bodyPr/>
        <a:lstStyle/>
        <a:p>
          <a:pPr>
            <a:defRPr sz="1200" b="1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423651482816992E-4"/>
          <c:y val="3.9415201524466974E-2"/>
          <c:w val="0.79536855790222472"/>
          <c:h val="0.9440004674073274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-1.9015993327936812E-3"/>
                  <c:y val="-2.833477150972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153972575857924E-2"/>
                  <c:y val="-0.22654010714414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36063482718865E-2"/>
                  <c:y val="2.2769747959587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260247258812277E-2"/>
                  <c:y val="8.34724768992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676012461059187E-3"/>
                  <c:y val="-4.8631215618595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183236441239238E-2"/>
                  <c:y val="-4.3302232768849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1033985821865725E-2"/>
                  <c:y val="-4.420235141840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'4 - штаты'!$B$33:$B$39</c:f>
              <c:strCache>
                <c:ptCount val="7"/>
                <c:pt idx="0">
                  <c:v>до 20 шт. ед.</c:v>
                </c:pt>
                <c:pt idx="1">
                  <c:v>до 40 шт. ед.</c:v>
                </c:pt>
                <c:pt idx="2">
                  <c:v>до 60 шт. ед.</c:v>
                </c:pt>
                <c:pt idx="3">
                  <c:v>до 80 шт. ед.</c:v>
                </c:pt>
                <c:pt idx="4">
                  <c:v>до 100 шт. ед.</c:v>
                </c:pt>
                <c:pt idx="5">
                  <c:v>до 120 шт. ед.</c:v>
                </c:pt>
                <c:pt idx="6">
                  <c:v>свыше 120 шт. ед.</c:v>
                </c:pt>
              </c:strCache>
            </c:strRef>
          </c:cat>
          <c:val>
            <c:numRef>
              <c:f>'4 - штаты'!$C$33:$C$39</c:f>
              <c:numCache>
                <c:formatCode>General</c:formatCode>
                <c:ptCount val="7"/>
                <c:pt idx="0">
                  <c:v>32</c:v>
                </c:pt>
                <c:pt idx="1">
                  <c:v>52</c:v>
                </c:pt>
                <c:pt idx="2">
                  <c:v>53</c:v>
                </c:pt>
                <c:pt idx="3">
                  <c:v>29</c:v>
                </c:pt>
                <c:pt idx="4">
                  <c:v>16</c:v>
                </c:pt>
                <c:pt idx="5">
                  <c:v>14</c:v>
                </c:pt>
                <c:pt idx="6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581855422277822"/>
          <c:y val="1.3242907992665302E-2"/>
          <c:w val="0.23276951946427257"/>
          <c:h val="0.96495236040700394"/>
        </c:manualLayout>
      </c:layout>
      <c:overlay val="0"/>
      <c:txPr>
        <a:bodyPr/>
        <a:lstStyle/>
        <a:p>
          <a:pPr>
            <a:defRPr sz="16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АБИС!$A$25:$A$32</c:f>
              <c:strCache>
                <c:ptCount val="8"/>
                <c:pt idx="0">
                  <c:v>"ИРБИС" (все виды)</c:v>
                </c:pt>
                <c:pt idx="1">
                  <c:v>"МАРК-SQL" (все виды)</c:v>
                </c:pt>
                <c:pt idx="2">
                  <c:v>АБИС "РУСЛАН"</c:v>
                </c:pt>
                <c:pt idx="3">
                  <c:v>"ОРАС Global"</c:v>
                </c:pt>
                <c:pt idx="4">
                  <c:v>"Фолиант"</c:v>
                </c:pt>
                <c:pt idx="5">
                  <c:v>АС "Библиотека"</c:v>
                </c:pt>
                <c:pt idx="6">
                  <c:v>"Библиотека-5"</c:v>
                </c:pt>
                <c:pt idx="7">
                  <c:v>Собственные АБИС</c:v>
                </c:pt>
              </c:strCache>
            </c:strRef>
          </c:cat>
          <c:val>
            <c:numRef>
              <c:f>АБИС!$B$25:$B$32</c:f>
              <c:numCache>
                <c:formatCode>General</c:formatCode>
                <c:ptCount val="8"/>
                <c:pt idx="0">
                  <c:v>102</c:v>
                </c:pt>
                <c:pt idx="1">
                  <c:v>57</c:v>
                </c:pt>
                <c:pt idx="2">
                  <c:v>24</c:v>
                </c:pt>
                <c:pt idx="3">
                  <c:v>16</c:v>
                </c:pt>
                <c:pt idx="4">
                  <c:v>10</c:v>
                </c:pt>
                <c:pt idx="5">
                  <c:v>6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033600"/>
        <c:axId val="91035136"/>
      </c:barChart>
      <c:catAx>
        <c:axId val="91033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  <a:latin typeface="Arial Black" pitchFamily="34" charset="0"/>
              </a:defRPr>
            </a:pPr>
            <a:endParaRPr lang="ru-RU"/>
          </a:p>
        </c:txPr>
        <c:crossAx val="91035136"/>
        <c:crosses val="autoZero"/>
        <c:auto val="1"/>
        <c:lblAlgn val="ctr"/>
        <c:lblOffset val="100"/>
        <c:noMultiLvlLbl val="0"/>
      </c:catAx>
      <c:valAx>
        <c:axId val="910351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Black" pitchFamily="34" charset="0"/>
              </a:defRPr>
            </a:pPr>
            <a:endParaRPr lang="ru-RU"/>
          </a:p>
        </c:txPr>
        <c:crossAx val="91033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452579485673553E-2"/>
          <c:y val="1.4911167512690355E-2"/>
          <c:w val="0.90454742051432646"/>
          <c:h val="0.94099351159785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'Объем сводной БД'!$B$2</c:f>
              <c:strCache>
                <c:ptCount val="1"/>
                <c:pt idx="0">
                  <c:v>Прирост за год</c:v>
                </c:pt>
              </c:strCache>
            </c:strRef>
          </c:tx>
          <c:invertIfNegative val="0"/>
          <c:cat>
            <c:numRef>
              <c:f>'Объем сводной БД'!$A$3:$A$16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'Объем сводной БД'!$B$3:$B$16</c:f>
              <c:numCache>
                <c:formatCode>General</c:formatCode>
                <c:ptCount val="14"/>
                <c:pt idx="0">
                  <c:v>22655</c:v>
                </c:pt>
                <c:pt idx="1">
                  <c:v>33155</c:v>
                </c:pt>
                <c:pt idx="2">
                  <c:v>94944</c:v>
                </c:pt>
                <c:pt idx="3">
                  <c:v>73453</c:v>
                </c:pt>
                <c:pt idx="4">
                  <c:v>137431</c:v>
                </c:pt>
                <c:pt idx="5">
                  <c:v>143894</c:v>
                </c:pt>
                <c:pt idx="6">
                  <c:v>202490</c:v>
                </c:pt>
                <c:pt idx="7">
                  <c:v>176287</c:v>
                </c:pt>
                <c:pt idx="8">
                  <c:v>247163</c:v>
                </c:pt>
                <c:pt idx="9">
                  <c:v>241371</c:v>
                </c:pt>
                <c:pt idx="10">
                  <c:v>257378</c:v>
                </c:pt>
                <c:pt idx="11">
                  <c:v>267087</c:v>
                </c:pt>
                <c:pt idx="12">
                  <c:v>272995</c:v>
                </c:pt>
                <c:pt idx="13">
                  <c:v>120042</c:v>
                </c:pt>
              </c:numCache>
            </c:numRef>
          </c:val>
        </c:ser>
        <c:ser>
          <c:idx val="1"/>
          <c:order val="1"/>
          <c:tx>
            <c:strRef>
              <c:f>'Объем сводной БД'!$C$2</c:f>
              <c:strCache>
                <c:ptCount val="1"/>
                <c:pt idx="0">
                  <c:v>Общее кол-во записей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 b="1">
                    <a:solidFill>
                      <a:srgbClr val="C00000"/>
                    </a:solidFill>
                    <a:latin typeface="Arial Black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'Объем сводной БД'!$A$3:$A$16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'Объем сводной БД'!$C$3:$C$16</c:f>
              <c:numCache>
                <c:formatCode>General</c:formatCode>
                <c:ptCount val="14"/>
                <c:pt idx="0">
                  <c:v>22655</c:v>
                </c:pt>
                <c:pt idx="1">
                  <c:v>55810</c:v>
                </c:pt>
                <c:pt idx="2">
                  <c:v>150754</c:v>
                </c:pt>
                <c:pt idx="3">
                  <c:v>224207</c:v>
                </c:pt>
                <c:pt idx="4">
                  <c:v>361638</c:v>
                </c:pt>
                <c:pt idx="5">
                  <c:v>505532</c:v>
                </c:pt>
                <c:pt idx="6">
                  <c:v>708022</c:v>
                </c:pt>
                <c:pt idx="7">
                  <c:v>884309</c:v>
                </c:pt>
                <c:pt idx="8">
                  <c:v>1131472</c:v>
                </c:pt>
                <c:pt idx="9">
                  <c:v>1372843</c:v>
                </c:pt>
                <c:pt idx="10">
                  <c:v>1630221</c:v>
                </c:pt>
                <c:pt idx="11">
                  <c:v>1897308</c:v>
                </c:pt>
                <c:pt idx="12">
                  <c:v>2170303</c:v>
                </c:pt>
                <c:pt idx="13">
                  <c:v>2290345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88256"/>
        <c:axId val="91489792"/>
      </c:barChart>
      <c:dateAx>
        <c:axId val="91488256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489792"/>
        <c:crosses val="autoZero"/>
        <c:auto val="0"/>
        <c:lblOffset val="100"/>
        <c:baseTimeUnit val="days"/>
      </c:dateAx>
      <c:valAx>
        <c:axId val="9148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anchor="b"/>
          <a:lstStyle/>
          <a:p>
            <a:pPr>
              <a:defRPr sz="1000" b="1">
                <a:solidFill>
                  <a:srgbClr val="C00000"/>
                </a:solidFill>
                <a:latin typeface="Arial Black" pitchFamily="34" charset="0"/>
                <a:cs typeface="Arial" pitchFamily="34" charset="0"/>
              </a:defRPr>
            </a:pPr>
            <a:endParaRPr lang="ru-RU"/>
          </a:p>
        </c:txPr>
        <c:crossAx val="914882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Arial Black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Arial Black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9.7210580835607074E-2"/>
          <c:y val="3.2671669531156314E-2"/>
          <c:w val="0.63249832374941739"/>
          <c:h val="7.6106325859013821E-2"/>
        </c:manualLayout>
      </c:layout>
      <c:overlay val="0"/>
      <c:txPr>
        <a:bodyPr/>
        <a:lstStyle/>
        <a:p>
          <a:pPr>
            <a:defRPr sz="1200" b="1">
              <a:latin typeface="Arial Black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29601734565788E-4"/>
          <c:y val="5.3030303030303032E-2"/>
          <c:w val="0.7228177564760927"/>
          <c:h val="0.94696969696969702"/>
        </c:manualLayout>
      </c:layout>
      <c:pie3DChart>
        <c:varyColors val="1"/>
        <c:ser>
          <c:idx val="0"/>
          <c:order val="0"/>
          <c:explosion val="25"/>
          <c:cat>
            <c:strRef>
              <c:f>'ТОП-10 по темам'!$A$44:$A$113</c:f>
              <c:strCache>
                <c:ptCount val="70"/>
                <c:pt idx="0">
                  <c:v>Экономика</c:v>
                </c:pt>
                <c:pt idx="1">
                  <c:v>Право</c:v>
                </c:pt>
                <c:pt idx="2">
                  <c:v>Образование. Педагогика</c:v>
                </c:pt>
                <c:pt idx="3">
                  <c:v>Здравоохранение. Медицинские науки</c:v>
                </c:pt>
                <c:pt idx="4">
                  <c:v>Биология</c:v>
                </c:pt>
                <c:pt idx="5">
                  <c:v>История</c:v>
                </c:pt>
                <c:pt idx="6">
                  <c:v>Сельское хозяйство</c:v>
                </c:pt>
                <c:pt idx="7">
                  <c:v>Транспорт</c:v>
                </c:pt>
                <c:pt idx="8">
                  <c:v>Физика</c:v>
                </c:pt>
                <c:pt idx="9">
                  <c:v>Литературоведение</c:v>
                </c:pt>
                <c:pt idx="10">
                  <c:v>Вычислительная техника</c:v>
                </c:pt>
                <c:pt idx="11">
                  <c:v>Энергетика</c:v>
                </c:pt>
                <c:pt idx="12">
                  <c:v>Радиоэлектроника</c:v>
                </c:pt>
                <c:pt idx="13">
                  <c:v>Техника</c:v>
                </c:pt>
                <c:pt idx="14">
                  <c:v>Художественная литература</c:v>
                </c:pt>
                <c:pt idx="15">
                  <c:v>Химия</c:v>
                </c:pt>
                <c:pt idx="16">
                  <c:v>Политика. Политология</c:v>
                </c:pt>
                <c:pt idx="17">
                  <c:v>Психология</c:v>
                </c:pt>
                <c:pt idx="18">
                  <c:v>Строительство</c:v>
                </c:pt>
                <c:pt idx="19">
                  <c:v>Музыка и зрелищные искусства</c:v>
                </c:pt>
                <c:pt idx="20">
                  <c:v>Социология</c:v>
                </c:pt>
                <c:pt idx="21">
                  <c:v>Изобразительное искусство и архитектура</c:v>
                </c:pt>
                <c:pt idx="22">
                  <c:v>Пищевые производства</c:v>
                </c:pt>
                <c:pt idx="23">
                  <c:v>Машиностроение</c:v>
                </c:pt>
                <c:pt idx="24">
                  <c:v>Языкознание</c:v>
                </c:pt>
                <c:pt idx="25">
                  <c:v>Экология</c:v>
                </c:pt>
                <c:pt idx="26">
                  <c:v>Химическая технология</c:v>
                </c:pt>
                <c:pt idx="27">
                  <c:v>Математика</c:v>
                </c:pt>
                <c:pt idx="28">
                  <c:v>Библиотечное дело</c:v>
                </c:pt>
                <c:pt idx="29">
                  <c:v>Военное дело</c:v>
                </c:pt>
                <c:pt idx="30">
                  <c:v>Горное дело</c:v>
                </c:pt>
                <c:pt idx="31">
                  <c:v>Физическая культура и спорт</c:v>
                </c:pt>
                <c:pt idx="32">
                  <c:v>Философия</c:v>
                </c:pt>
                <c:pt idx="33">
                  <c:v>Средства массовой информации</c:v>
                </c:pt>
                <c:pt idx="34">
                  <c:v>География</c:v>
                </c:pt>
                <c:pt idx="35">
                  <c:v>Наука. Науковедение</c:v>
                </c:pt>
                <c:pt idx="36">
                  <c:v>Религия. Мистика. Свободомыслие</c:v>
                </c:pt>
                <c:pt idx="37">
                  <c:v>Досуг</c:v>
                </c:pt>
                <c:pt idx="38">
                  <c:v>Технология металлов</c:v>
                </c:pt>
                <c:pt idx="39">
                  <c:v>Социальное управление</c:v>
                </c:pt>
                <c:pt idx="40">
                  <c:v>Механика</c:v>
                </c:pt>
                <c:pt idx="41">
                  <c:v>Социальная философия</c:v>
                </c:pt>
                <c:pt idx="42">
                  <c:v>Легкая промышленность</c:v>
                </c:pt>
                <c:pt idx="43">
                  <c:v>Социальная защита. Социальная работа</c:v>
                </c:pt>
                <c:pt idx="44">
                  <c:v>Этнология</c:v>
                </c:pt>
                <c:pt idx="45">
                  <c:v>Астрономия</c:v>
                </c:pt>
                <c:pt idx="46">
                  <c:v>Лесное хозяйство</c:v>
                </c:pt>
                <c:pt idx="47">
                  <c:v>Культурология</c:v>
                </c:pt>
                <c:pt idx="48">
                  <c:v>Книжное дело</c:v>
                </c:pt>
                <c:pt idx="49">
                  <c:v>Сервис. Бытовое обслуживание</c:v>
                </c:pt>
                <c:pt idx="50">
                  <c:v>Литература универсального содержания</c:v>
                </c:pt>
                <c:pt idx="51">
                  <c:v>Музейное дело. Музееведение</c:v>
                </c:pt>
                <c:pt idx="52">
                  <c:v>Фольклор</c:v>
                </c:pt>
                <c:pt idx="53">
                  <c:v>Информатика</c:v>
                </c:pt>
                <c:pt idx="54">
                  <c:v>Археология</c:v>
                </c:pt>
                <c:pt idx="55">
                  <c:v>Этика</c:v>
                </c:pt>
                <c:pt idx="56">
                  <c:v>Геодезия</c:v>
                </c:pt>
                <c:pt idx="57">
                  <c:v>Демография</c:v>
                </c:pt>
                <c:pt idx="58">
                  <c:v>Статистика</c:v>
                </c:pt>
                <c:pt idx="59">
                  <c:v>Полиграфическая промышленность</c:v>
                </c:pt>
                <c:pt idx="60">
                  <c:v>Общенаучные и междисциплинарные знания</c:v>
                </c:pt>
                <c:pt idx="61">
                  <c:v>Приборостроение</c:v>
                </c:pt>
                <c:pt idx="62">
                  <c:v>Архивное дело. Архивоведение</c:v>
                </c:pt>
                <c:pt idx="63">
                  <c:v>Деревообрабатывающая промышленность</c:v>
                </c:pt>
                <c:pt idx="64">
                  <c:v>Художественная самодеятельность</c:v>
                </c:pt>
                <c:pt idx="65">
                  <c:v>Охрана памятников природы, истории и культуры</c:v>
                </c:pt>
                <c:pt idx="66">
                  <c:v>Фотокинотехника</c:v>
                </c:pt>
                <c:pt idx="67">
                  <c:v>Эстетика</c:v>
                </c:pt>
                <c:pt idx="68">
                  <c:v>Филологические науки</c:v>
                </c:pt>
                <c:pt idx="69">
                  <c:v>Логика</c:v>
                </c:pt>
              </c:strCache>
            </c:strRef>
          </c:cat>
          <c:val>
            <c:numRef>
              <c:f>'ТОП-10 по темам'!$B$44:$B$113</c:f>
              <c:numCache>
                <c:formatCode>General</c:formatCode>
                <c:ptCount val="70"/>
                <c:pt idx="0">
                  <c:v>352640</c:v>
                </c:pt>
                <c:pt idx="1">
                  <c:v>236036</c:v>
                </c:pt>
                <c:pt idx="2">
                  <c:v>217959</c:v>
                </c:pt>
                <c:pt idx="3">
                  <c:v>99366</c:v>
                </c:pt>
                <c:pt idx="4">
                  <c:v>67492</c:v>
                </c:pt>
                <c:pt idx="5">
                  <c:v>65181</c:v>
                </c:pt>
                <c:pt idx="6">
                  <c:v>64985</c:v>
                </c:pt>
                <c:pt idx="7">
                  <c:v>63470</c:v>
                </c:pt>
                <c:pt idx="8">
                  <c:v>63267</c:v>
                </c:pt>
                <c:pt idx="9">
                  <c:v>59851</c:v>
                </c:pt>
                <c:pt idx="10">
                  <c:v>56507</c:v>
                </c:pt>
                <c:pt idx="11">
                  <c:v>53385</c:v>
                </c:pt>
                <c:pt idx="12">
                  <c:v>52818</c:v>
                </c:pt>
                <c:pt idx="13">
                  <c:v>52085</c:v>
                </c:pt>
                <c:pt idx="14">
                  <c:v>51575</c:v>
                </c:pt>
                <c:pt idx="15">
                  <c:v>43979</c:v>
                </c:pt>
                <c:pt idx="16">
                  <c:v>42765</c:v>
                </c:pt>
                <c:pt idx="17">
                  <c:v>40056</c:v>
                </c:pt>
                <c:pt idx="18">
                  <c:v>39015</c:v>
                </c:pt>
                <c:pt idx="19">
                  <c:v>38252</c:v>
                </c:pt>
                <c:pt idx="20">
                  <c:v>34597</c:v>
                </c:pt>
                <c:pt idx="21">
                  <c:v>34586</c:v>
                </c:pt>
                <c:pt idx="22">
                  <c:v>33606</c:v>
                </c:pt>
                <c:pt idx="23">
                  <c:v>31676</c:v>
                </c:pt>
                <c:pt idx="24">
                  <c:v>29428</c:v>
                </c:pt>
                <c:pt idx="25">
                  <c:v>28613</c:v>
                </c:pt>
                <c:pt idx="26">
                  <c:v>28344</c:v>
                </c:pt>
                <c:pt idx="27">
                  <c:v>25690</c:v>
                </c:pt>
                <c:pt idx="28">
                  <c:v>25672</c:v>
                </c:pt>
                <c:pt idx="29">
                  <c:v>25431</c:v>
                </c:pt>
                <c:pt idx="30">
                  <c:v>24029</c:v>
                </c:pt>
                <c:pt idx="31">
                  <c:v>22937</c:v>
                </c:pt>
                <c:pt idx="32">
                  <c:v>19881</c:v>
                </c:pt>
                <c:pt idx="33">
                  <c:v>19861</c:v>
                </c:pt>
                <c:pt idx="34">
                  <c:v>15503</c:v>
                </c:pt>
                <c:pt idx="35">
                  <c:v>15110</c:v>
                </c:pt>
                <c:pt idx="36">
                  <c:v>13768</c:v>
                </c:pt>
                <c:pt idx="37">
                  <c:v>13503</c:v>
                </c:pt>
                <c:pt idx="38">
                  <c:v>11696</c:v>
                </c:pt>
                <c:pt idx="39">
                  <c:v>10483</c:v>
                </c:pt>
                <c:pt idx="40">
                  <c:v>8722</c:v>
                </c:pt>
                <c:pt idx="41">
                  <c:v>8143</c:v>
                </c:pt>
                <c:pt idx="42">
                  <c:v>7693</c:v>
                </c:pt>
                <c:pt idx="43">
                  <c:v>7327</c:v>
                </c:pt>
                <c:pt idx="44">
                  <c:v>7185</c:v>
                </c:pt>
                <c:pt idx="45">
                  <c:v>7110</c:v>
                </c:pt>
                <c:pt idx="46">
                  <c:v>6879</c:v>
                </c:pt>
                <c:pt idx="47">
                  <c:v>6817</c:v>
                </c:pt>
                <c:pt idx="48">
                  <c:v>6469</c:v>
                </c:pt>
                <c:pt idx="49">
                  <c:v>6082</c:v>
                </c:pt>
                <c:pt idx="50">
                  <c:v>5660</c:v>
                </c:pt>
                <c:pt idx="51">
                  <c:v>5531</c:v>
                </c:pt>
                <c:pt idx="52">
                  <c:v>4907</c:v>
                </c:pt>
                <c:pt idx="53">
                  <c:v>4143</c:v>
                </c:pt>
                <c:pt idx="54">
                  <c:v>4137</c:v>
                </c:pt>
                <c:pt idx="55">
                  <c:v>3876</c:v>
                </c:pt>
                <c:pt idx="56">
                  <c:v>3845</c:v>
                </c:pt>
                <c:pt idx="57">
                  <c:v>3831</c:v>
                </c:pt>
                <c:pt idx="58">
                  <c:v>2973</c:v>
                </c:pt>
                <c:pt idx="59">
                  <c:v>2947</c:v>
                </c:pt>
                <c:pt idx="60">
                  <c:v>2862</c:v>
                </c:pt>
                <c:pt idx="61">
                  <c:v>1985</c:v>
                </c:pt>
                <c:pt idx="62">
                  <c:v>1903</c:v>
                </c:pt>
                <c:pt idx="63">
                  <c:v>1764</c:v>
                </c:pt>
                <c:pt idx="64">
                  <c:v>1233</c:v>
                </c:pt>
                <c:pt idx="65">
                  <c:v>1161</c:v>
                </c:pt>
                <c:pt idx="66">
                  <c:v>1139</c:v>
                </c:pt>
                <c:pt idx="67">
                  <c:v>813</c:v>
                </c:pt>
                <c:pt idx="68">
                  <c:v>500</c:v>
                </c:pt>
                <c:pt idx="69">
                  <c:v>325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672530798515056"/>
          <c:y val="1.4644476258649486E-3"/>
          <c:w val="0.26811094559126053"/>
          <c:h val="0.99853555237413505"/>
        </c:manualLayout>
      </c:layout>
      <c:overlay val="0"/>
      <c:txPr>
        <a:bodyPr/>
        <a:lstStyle/>
        <a:p>
          <a:pPr>
            <a:defRPr sz="700" b="1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0.01869</cdr:x>
      <cdr:y>0.89041</cdr:y>
    </cdr:from>
    <cdr:to>
      <cdr:x>0.72897</cdr:x>
      <cdr:y>0.9863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2400" y="4953000"/>
          <a:ext cx="5791200" cy="533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Средний шта</a:t>
          </a:r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 библиотеки-участницы – </a:t>
          </a:r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67 человек</a:t>
          </a:r>
          <a:endParaRPr lang="ru-RU" sz="1600" b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0.12821</cdr:x>
      <cdr:y>0.88506</cdr:y>
    </cdr:from>
    <cdr:to>
      <cdr:x>0.69342</cdr:x>
      <cdr:y>0.97701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43000" y="5867399"/>
          <a:ext cx="5039139" cy="60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Распределение записей в сводной базе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всем 70 рубрикам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общего Рубрикатора проекта</a:t>
          </a:r>
          <a:endParaRPr lang="ru-RU" sz="1400" b="1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0.05882</cdr:x>
      <cdr:y>0.86957</cdr:y>
    </cdr:from>
    <cdr:to>
      <cdr:x>0.81373</cdr:x>
      <cdr:y>0.98551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57200" y="4572000"/>
          <a:ext cx="5867400" cy="60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err="1" smtClean="0">
              <a:latin typeface="Arial Black" pitchFamily="34" charset="0"/>
              <a:cs typeface="Arial" pitchFamily="34" charset="0"/>
            </a:rPr>
            <a:t>С</a:t>
          </a:r>
          <a:r>
            <a:rPr lang="ru-RU" sz="2000" b="1" dirty="0" err="1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rPr>
            <a:t>Список</a:t>
          </a:r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rPr>
            <a:t> МАРС = </a:t>
          </a:r>
          <a:r>
            <a:rPr lang="ru-RU" sz="32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42,6%</a:t>
          </a:r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rPr>
            <a:t> списка ВАК</a:t>
          </a:r>
          <a:endParaRPr lang="ru-RU" sz="2000" b="1" dirty="0">
            <a:latin typeface="Arial Black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0.01418</cdr:x>
      <cdr:y>0.84722</cdr:y>
    </cdr:from>
    <cdr:to>
      <cdr:x>0.94528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6048" y="4648188"/>
          <a:ext cx="7620011" cy="8382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solidFill>
                <a:schemeClr val="tx1"/>
              </a:solidFill>
              <a:latin typeface="Arial Black" pitchFamily="34" charset="0"/>
            </a:rPr>
            <a:t>191 </a:t>
          </a:r>
          <a:r>
            <a:rPr lang="ru-RU" sz="14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библиотек</a:t>
          </a:r>
          <a:r>
            <a:rPr lang="ru-RU" sz="14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а</a:t>
          </a:r>
          <a:r>
            <a:rPr lang="ru-RU" sz="14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 за 2013 год внесла полностью свою подписку. 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rial" pitchFamily="34" charset="0"/>
            </a:rPr>
            <a:t>Средний  % ее перекрытия росписью </a:t>
          </a:r>
          <a:r>
            <a:rPr lang="ru-RU" sz="1600" b="1" dirty="0" err="1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rial" pitchFamily="34" charset="0"/>
            </a:rPr>
            <a:t>МАРСа</a:t>
          </a:r>
          <a:r>
            <a:rPr lang="ru-RU" sz="1600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rial" pitchFamily="34" charset="0"/>
            </a:rPr>
            <a:t>  – </a:t>
          </a:r>
          <a:r>
            <a:rPr lang="en-US" sz="28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73,2</a:t>
          </a:r>
          <a:r>
            <a:rPr lang="ru-RU" sz="28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%</a:t>
          </a:r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rial" pitchFamily="34" charset="0"/>
            </a:rPr>
            <a:t> </a:t>
          </a:r>
          <a:endParaRPr lang="ru-RU" sz="1600" b="1" dirty="0" smtClean="0">
            <a:solidFill>
              <a:schemeClr val="accent5">
                <a:lumMod val="50000"/>
              </a:schemeClr>
            </a:solidFill>
            <a:latin typeface="Arial Black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0.64</cdr:x>
      <cdr:y>0.09589</cdr:y>
    </cdr:from>
    <cdr:to>
      <cdr:x>1</cdr:x>
      <cdr:y>0.20548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69408" y="533400"/>
          <a:ext cx="2907792" cy="60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 основном, журналы издательства «Наука»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6/20/2014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6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noProof="1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  <a:endParaRPr lang="en-US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  <a:endParaRPr lang="en-US" dirty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6/20/2014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latinLnBrk="0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latinLnBrk="0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latinLnBrk="0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latinLnBrk="0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latinLnBrk="0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latinLnBrk="0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latinLnBrk="0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latinLnBrk="0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latinLnBrk="0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latinLnBrk="0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arbicon.ru/" TargetMode="External"/><Relationship Id="rId7" Type="http://schemas.openxmlformats.org/officeDocument/2006/relationships/hyperlink" Target="mailto:Dav@lib.udsu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elenina@arbicon.ru" TargetMode="External"/><Relationship Id="rId5" Type="http://schemas.openxmlformats.org/officeDocument/2006/relationships/hyperlink" Target="mailto:Igkru@rambler.ru" TargetMode="External"/><Relationship Id="rId4" Type="http://schemas.openxmlformats.org/officeDocument/2006/relationships/hyperlink" Target="http://mars.arbicon.ru/" TargetMode="Externa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545" y="1219200"/>
            <a:ext cx="8077200" cy="1575671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МАРС </a:t>
            </a:r>
            <a:r>
              <a:rPr lang="ru-RU" sz="6000" b="1" dirty="0">
                <a:solidFill>
                  <a:srgbClr val="FF0000"/>
                </a:solidFill>
                <a:effectLst/>
                <a:latin typeface="Arial Black" pitchFamily="34" charset="0"/>
              </a:rPr>
              <a:t>сегодня...</a:t>
            </a:r>
            <a:r>
              <a:rPr lang="ru-RU" sz="3600" b="1" dirty="0">
                <a:effectLst/>
                <a:latin typeface="Arial Black" pitchFamily="34" charset="0"/>
              </a:rPr>
              <a:t> </a:t>
            </a:r>
            <a:r>
              <a:rPr lang="en-US" sz="3600" b="1" dirty="0" smtClean="0">
                <a:effectLst/>
                <a:latin typeface="Arial Black" pitchFamily="34" charset="0"/>
              </a:rPr>
              <a:t/>
            </a:r>
            <a:br>
              <a:rPr lang="en-US" sz="3600" b="1" dirty="0" smtClean="0">
                <a:effectLst/>
                <a:latin typeface="Arial Black" pitchFamily="34" charset="0"/>
              </a:rPr>
            </a:br>
            <a:r>
              <a:rPr lang="ru-RU" sz="3200" b="1" dirty="0" smtClean="0">
                <a:effectLst/>
                <a:latin typeface="Arial Black" pitchFamily="34" charset="0"/>
              </a:rPr>
              <a:t>Или </a:t>
            </a:r>
            <a:r>
              <a:rPr lang="ru-RU" sz="3200" b="1" dirty="0">
                <a:effectLst/>
                <a:latin typeface="Arial Black" pitchFamily="34" charset="0"/>
              </a:rPr>
              <a:t>где найти статьи по теме</a:t>
            </a:r>
            <a:r>
              <a:rPr lang="ru-RU" sz="3200" b="1" dirty="0" smtClean="0">
                <a:effectLst/>
                <a:latin typeface="Arial Black" pitchFamily="34" charset="0"/>
              </a:rPr>
              <a:t>?</a:t>
            </a:r>
            <a:endParaRPr lang="ru-RU" sz="4000" b="1" spc="3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276600"/>
            <a:ext cx="6568440" cy="1447800"/>
          </a:xfrm>
        </p:spPr>
        <p:txBody>
          <a:bodyPr>
            <a:noAutofit/>
          </a:bodyPr>
          <a:lstStyle/>
          <a:p>
            <a:pPr algn="r"/>
            <a:r>
              <a:rPr lang="ru-RU" sz="2000" b="1" i="1" kern="12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Крутихин</a:t>
            </a:r>
            <a:r>
              <a:rPr lang="ru-RU" sz="2000" b="1" i="1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Игорь Валерьевич</a:t>
            </a:r>
          </a:p>
          <a:p>
            <a:pPr algn="r"/>
            <a:r>
              <a:rPr lang="ru-RU" sz="2000" b="1" i="1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Зеленина Галина Николаевна</a:t>
            </a:r>
            <a:endParaRPr lang="en-US" sz="2000" b="1" i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Данилов Андрей Васильевич</a:t>
            </a:r>
            <a:endParaRPr lang="ru-RU" sz="2000" b="1" i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609600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76800"/>
            <a:ext cx="7924800" cy="189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389" y="266700"/>
            <a:ext cx="7943088" cy="685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Динамика сводной БД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МАРСа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609600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356895"/>
              </p:ext>
            </p:extLst>
          </p:nvPr>
        </p:nvGraphicFramePr>
        <p:xfrm>
          <a:off x="990600" y="966071"/>
          <a:ext cx="8023860" cy="580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81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4528"/>
            <a:ext cx="5486400" cy="813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Тематика сводной  базы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</a:rPr>
              <a:t>МАРСа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- политематическая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4" descr="logo copy-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253129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769169"/>
              </p:ext>
            </p:extLst>
          </p:nvPr>
        </p:nvGraphicFramePr>
        <p:xfrm>
          <a:off x="228600" y="76201"/>
          <a:ext cx="89154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12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Сравнение списка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МАРС</a:t>
            </a:r>
            <a:r>
              <a:rPr lang="ru-RU" b="1" dirty="0" smtClean="0">
                <a:latin typeface="Arial Black" pitchFamily="34" charset="0"/>
              </a:rPr>
              <a:t>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со списком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ВАК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4" descr="logo copy-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31459" y="253129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243445"/>
              </p:ext>
            </p:extLst>
          </p:nvPr>
        </p:nvGraphicFramePr>
        <p:xfrm>
          <a:off x="1219200" y="1447800"/>
          <a:ext cx="7772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49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32671"/>
            <a:ext cx="7943088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Диапазоны перекрытия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МАРСом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подписок участников за 2013 год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609600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711714"/>
              </p:ext>
            </p:extLst>
          </p:nvPr>
        </p:nvGraphicFramePr>
        <p:xfrm>
          <a:off x="1026952" y="1066800"/>
          <a:ext cx="818388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102406"/>
              </p:ext>
            </p:extLst>
          </p:nvPr>
        </p:nvGraphicFramePr>
        <p:xfrm>
          <a:off x="304800" y="685800"/>
          <a:ext cx="8763000" cy="546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416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530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Сверка оперативности поступлений журналов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за 2013 год </a:t>
            </a:r>
            <a:r>
              <a:rPr lang="ru-RU" sz="2800" dirty="0" smtClean="0">
                <a:latin typeface="Arial Black" pitchFamily="34" charset="0"/>
              </a:rPr>
              <a:t>в ЗНБ СГУ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51054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 подписки – </a:t>
            </a:r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923 журнала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 журналы издательства «Наука»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Библиотека получает из БД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МАРСа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полную роспись </a:t>
            </a:r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668 названий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72.4%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всего объема подписки == </a:t>
            </a:r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80% без РЖ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Сравнение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даты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получения номеров журналов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датами поступления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записей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этих журналов в БД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МАРСа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Проверялся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каждый третий журнал из списка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 номера анализируемого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журнала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Всего проверено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более 1,5 тыс.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номеров.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250333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7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Результаты сверки поступлений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записей в БД МАРС и журналов в ЗНБ СГУ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250333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547447"/>
              </p:ext>
            </p:extLst>
          </p:nvPr>
        </p:nvGraphicFramePr>
        <p:xfrm>
          <a:off x="1066800" y="1219200"/>
          <a:ext cx="8001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09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5304"/>
            <a:ext cx="8153400" cy="1260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Сравнение подписк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ЗНБ СГУ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наличием в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МАРС и 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Elibrary.ru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250333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046751"/>
              </p:ext>
            </p:extLst>
          </p:nvPr>
        </p:nvGraphicFramePr>
        <p:xfrm>
          <a:off x="990600" y="685800"/>
          <a:ext cx="81534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09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14840"/>
            <a:ext cx="8153400" cy="9839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Сравнение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сроков поступления журналов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ЗНБ СГУ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информации о них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МАРС и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Elibrary.ru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250333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815235"/>
              </p:ext>
            </p:extLst>
          </p:nvPr>
        </p:nvGraphicFramePr>
        <p:xfrm>
          <a:off x="954947" y="1219200"/>
          <a:ext cx="7924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223809"/>
              </p:ext>
            </p:extLst>
          </p:nvPr>
        </p:nvGraphicFramePr>
        <p:xfrm>
          <a:off x="990600" y="1219200"/>
          <a:ext cx="8077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43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8458200" cy="1260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Доступ к полному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тексту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подписки ЗНБ СГУ в 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Elibrary.ru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250333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915675"/>
              </p:ext>
            </p:extLst>
          </p:nvPr>
        </p:nvGraphicFramePr>
        <p:xfrm>
          <a:off x="954947" y="1219200"/>
          <a:ext cx="7924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116040"/>
              </p:ext>
            </p:extLst>
          </p:nvPr>
        </p:nvGraphicFramePr>
        <p:xfrm>
          <a:off x="685800" y="1143000"/>
          <a:ext cx="8458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25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498080" cy="838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Поля записей БД МАРС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762000"/>
            <a:ext cx="8534400" cy="6019800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001, 014 – 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блок идентификации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100, 101, 102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блок кодированной информации</a:t>
            </a:r>
          </a:p>
          <a:p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200, 215, 225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блок описательной информации</a:t>
            </a: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300,320, 327, 330, 333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блок примечаний</a:t>
            </a:r>
          </a:p>
          <a:p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461, 462, 463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блок связи записей</a:t>
            </a:r>
          </a:p>
          <a:p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517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блок взаимосвязанных заглавий</a:t>
            </a:r>
          </a:p>
          <a:p>
            <a:r>
              <a:rPr lang="ru-RU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600, 601, 602, 605, 606, 610, 675, 686, 676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блок анализа содержания</a:t>
            </a:r>
            <a:endParaRPr lang="ru-RU" sz="38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700, 701, 702, 710, 711, 712, 790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блок интеллектуальной ответственности</a:t>
            </a:r>
          </a:p>
          <a:p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801, 856 – 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блок международного использования</a:t>
            </a:r>
          </a:p>
          <a:p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901, 903, 919, 980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блок локального использования</a:t>
            </a:r>
          </a:p>
          <a:p>
            <a:pPr marL="82296" indent="0" algn="ctr">
              <a:buNone/>
            </a:pPr>
            <a:r>
              <a:rPr lang="ru-RU" sz="45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Всего</a:t>
            </a:r>
            <a:r>
              <a:rPr lang="ru-RU" sz="7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39</a:t>
            </a:r>
            <a:r>
              <a:rPr lang="ru-RU" sz="7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полей, 134 подполя.</a:t>
            </a:r>
          </a:p>
          <a:p>
            <a:pPr marL="82296" indent="0" algn="ctr">
              <a:buNone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запись создается  за 45 минут!</a:t>
            </a:r>
            <a:r>
              <a:rPr lang="ru-RU" sz="5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250333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60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943088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МАРС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ежрегиональная </a:t>
            </a:r>
            <a:r>
              <a:rPr lang="ru-RU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А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налитическая </a:t>
            </a:r>
            <a:r>
              <a:rPr lang="ru-RU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Р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оспись </a:t>
            </a:r>
            <a:r>
              <a:rPr lang="ru-RU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татей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8077200" cy="47244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Цель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проекта: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создание по единым правилам аналитической базы данных российских журналов коллективом библиотек России, Украины, Белоруссии и Казахстана. 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Январь 2001 года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- старт проекта.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 2003 года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– финансовая поддержка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АРБИКОНом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 2005 года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статус «Проект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АРБИКОНа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».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 2010 года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полная «самоокупаемость».</a:t>
            </a: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609600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3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" y="790068"/>
            <a:ext cx="9121140" cy="543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991"/>
            <a:ext cx="7620000" cy="726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онкий» поиск в БД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МАРСа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250333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" y="790068"/>
            <a:ext cx="9144000" cy="33588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" y="3861242"/>
            <a:ext cx="9144000" cy="29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79080" cy="9144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Синергетический эффект проекта МАРС: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0601"/>
            <a:ext cx="8686800" cy="5867399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«Малыми» силами – роспись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бОльшей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части своей подписки.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«Космическая»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скорость работы библиографов библиотеки!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Сводная 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политематическая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база аннотированных аналитических записей   почти за 14 лет!</a:t>
            </a:r>
          </a:p>
          <a:p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«Тонкий», предметный поиск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на большом массиве!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42.6%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журналов –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ВАКовские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!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Получение полного текста статьи менее, чем за сутки из </a:t>
            </a:r>
          </a:p>
          <a:p>
            <a:pPr marL="82296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проекта МБА + СКПБР АРБИКОН!</a:t>
            </a:r>
          </a:p>
          <a:p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Существенная экономия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бюджета библиотек на бумажной и электронной подписке.</a:t>
            </a:r>
          </a:p>
          <a:p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БД </a:t>
            </a:r>
            <a:r>
              <a:rPr lang="ru-RU" sz="3300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МАРСа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–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постоянно востребованный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marL="82296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библиографический ресурс в стране.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152400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44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458200" cy="2895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  <a:t>МАРС открыт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  <a:t>и для новых участников, и для подписчиков! </a:t>
            </a:r>
          </a:p>
          <a:p>
            <a:pPr algn="ctr">
              <a:buNone/>
            </a:pPr>
            <a:endParaRPr lang="ru-RU" sz="36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609600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71600" y="204071"/>
            <a:ext cx="7315200" cy="1524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5"/>
                </a:solidFill>
                <a:latin typeface="Arial Black" pitchFamily="34" charset="0"/>
                <a:cs typeface="Arial" pitchFamily="34" charset="0"/>
              </a:rPr>
              <a:t>Приглашаем к сотрудничеству… </a:t>
            </a:r>
            <a:endParaRPr lang="ru-RU" sz="6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"/>
            <a:ext cx="7879080" cy="6705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5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hlinkClick r:id="rId3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http://www.arbicon.ru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/>
              </a:rPr>
              <a:t>mars.arbicon.ru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800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4300" b="1" i="1" dirty="0" smtClean="0">
              <a:solidFill>
                <a:srgbClr val="C32D2E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0000"/>
              </a:lnSpc>
              <a:buNone/>
            </a:pPr>
            <a:r>
              <a:rPr lang="ru-RU" sz="2000" b="1" dirty="0" err="1" smtClean="0">
                <a:solidFill>
                  <a:srgbClr val="964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Крутихин</a:t>
            </a:r>
            <a:r>
              <a:rPr lang="ru-RU" sz="2000" b="1" dirty="0" smtClean="0">
                <a:solidFill>
                  <a:srgbClr val="964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Игорь Валерьевич </a:t>
            </a:r>
            <a:r>
              <a:rPr lang="ru-RU" sz="2000" b="1" dirty="0" smtClean="0">
                <a:solidFill>
                  <a:srgbClr val="964305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5"/>
              </a:rPr>
              <a:t>Igkru@rambler.ru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964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Зеленина Галина Николаевна – </a:t>
            </a:r>
            <a:r>
              <a:rPr lang="en-US" sz="2000" b="1" dirty="0" smtClean="0">
                <a:solidFill>
                  <a:srgbClr val="964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6"/>
              </a:rPr>
              <a:t>Zelenina@arbicon.ru</a:t>
            </a:r>
            <a:r>
              <a:rPr lang="en-US" sz="2000" b="1" dirty="0" smtClean="0">
                <a:solidFill>
                  <a:srgbClr val="964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b="1" dirty="0" smtClean="0">
              <a:solidFill>
                <a:srgbClr val="9643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964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Данилов Андрей Васильевич – </a:t>
            </a:r>
            <a:r>
              <a:rPr lang="en-US" sz="2000" b="1" dirty="0" smtClean="0">
                <a:solidFill>
                  <a:srgbClr val="964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7"/>
              </a:rPr>
              <a:t>Dav@lib.udsu.ru</a:t>
            </a:r>
            <a:r>
              <a:rPr lang="en-US" sz="2000" b="1" dirty="0" smtClean="0">
                <a:solidFill>
                  <a:srgbClr val="964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b="1" dirty="0" smtClean="0">
              <a:solidFill>
                <a:srgbClr val="9643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609600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0"/>
            <a:ext cx="7924800" cy="16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Динамика участников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609600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678436"/>
              </p:ext>
            </p:extLst>
          </p:nvPr>
        </p:nvGraphicFramePr>
        <p:xfrm>
          <a:off x="990600" y="1143000"/>
          <a:ext cx="802386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18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8229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0"/>
            <a:ext cx="7162801" cy="69143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Об отношении к </a:t>
            </a:r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МАРСу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…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609600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" y="607503"/>
            <a:ext cx="9144000" cy="4787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" y="681590"/>
            <a:ext cx="9067800" cy="61044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00200" y="1295400"/>
            <a:ext cx="7391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http://www.segodnya.ua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/regions/donetsk/mariupol-posle-ato-problemy-so-svyazyu-otmena-ekzamenov-i-perekrytyy-centr-528394.html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7650" y="1254155"/>
            <a:ext cx="14859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7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0"/>
            <a:ext cx="7162801" cy="69143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Об отношении к </a:t>
            </a:r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МАРСу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…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609600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66071"/>
            <a:ext cx="8534400" cy="49022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" y="914400"/>
            <a:ext cx="9144000" cy="60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6217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8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Типы библиотек-участниц: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609600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253564"/>
              </p:ext>
            </p:extLst>
          </p:nvPr>
        </p:nvGraphicFramePr>
        <p:xfrm>
          <a:off x="197840" y="1295400"/>
          <a:ext cx="8915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53629"/>
              </p:ext>
            </p:extLst>
          </p:nvPr>
        </p:nvGraphicFramePr>
        <p:xfrm>
          <a:off x="914400" y="1219200"/>
          <a:ext cx="8153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886732"/>
              </p:ext>
            </p:extLst>
          </p:nvPr>
        </p:nvGraphicFramePr>
        <p:xfrm>
          <a:off x="990600" y="1219200"/>
          <a:ext cx="8153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084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Штаты участников: 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609600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411615"/>
              </p:ext>
            </p:extLst>
          </p:nvPr>
        </p:nvGraphicFramePr>
        <p:xfrm>
          <a:off x="1066800" y="16002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787091"/>
              </p:ext>
            </p:extLst>
          </p:nvPr>
        </p:nvGraphicFramePr>
        <p:xfrm>
          <a:off x="990600" y="1219200"/>
          <a:ext cx="8153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765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Используемые АБИС: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609600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691663"/>
              </p:ext>
            </p:extLst>
          </p:nvPr>
        </p:nvGraphicFramePr>
        <p:xfrm>
          <a:off x="990600" y="1143000"/>
          <a:ext cx="8153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05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94571"/>
            <a:ext cx="79430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Основные принципы работы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МАРСа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565" y="1676400"/>
            <a:ext cx="8355435" cy="5105400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Равноправие каждого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из участников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во всем: нагрузке на роспись, договорных обязательствах, праве принимать общие решения.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Работа по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едиными правилам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– методическим, лингвистическим, технологическим. </a:t>
            </a: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Обязательное</a:t>
            </a: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</a:t>
            </a:r>
            <a:r>
              <a:rPr lang="ru-RU" sz="36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бесплатное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обучение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перед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вступлением в проект. </a:t>
            </a:r>
            <a:endParaRPr lang="en-US" sz="36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Использование двух стандартов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БЗ: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RUSMARC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MARC21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Невмешательство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проекта во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внутренние дела библиотек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4" name="Picture 4" descr="logo copy-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2000"/>
          </a:blip>
          <a:srcRect/>
          <a:stretch>
            <a:fillRect/>
          </a:stretch>
        </p:blipFill>
        <p:spPr bwMode="auto">
          <a:xfrm>
            <a:off x="0" y="609600"/>
            <a:ext cx="990600" cy="3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71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EBCB60DE-3856-4746-A5FD-A0601723507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E2BC06-38B5-430F-AB2C-EFE20583E5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288AA4-0A33-40D2-B076-3F67DB1B2351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654</Words>
  <Application>Microsoft Office PowerPoint</Application>
  <PresentationFormat>Экран (4:3)</PresentationFormat>
  <Paragraphs>134</Paragraphs>
  <Slides>23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Solstice</vt:lpstr>
      <vt:lpstr>МАРС сегодня...  Или где найти статьи по теме?</vt:lpstr>
      <vt:lpstr>МАРС – Межрегиональная Аналитическая Роспись Статей</vt:lpstr>
      <vt:lpstr>Динамика участников </vt:lpstr>
      <vt:lpstr>Об отношении к МАРСу…</vt:lpstr>
      <vt:lpstr>Об отношении к МАРСу…</vt:lpstr>
      <vt:lpstr>Типы библиотек-участниц:</vt:lpstr>
      <vt:lpstr>Штаты участников:  </vt:lpstr>
      <vt:lpstr>Используемые АБИС:</vt:lpstr>
      <vt:lpstr>Основные принципы работы МАРСа:</vt:lpstr>
      <vt:lpstr>Динамика сводной БД МАРСа</vt:lpstr>
      <vt:lpstr>Тематика сводной  базы МАРСа - политематическая</vt:lpstr>
      <vt:lpstr>Сравнение списка МАРС  со списком ВАК</vt:lpstr>
      <vt:lpstr>Диапазоны перекрытия МАРСом подписок участников за 2013 год</vt:lpstr>
      <vt:lpstr>Сверка оперативности поступлений журналов за 2013 год в ЗНБ СГУ</vt:lpstr>
      <vt:lpstr>Результаты сверки поступлений  записей в БД МАРС и журналов в ЗНБ СГУ</vt:lpstr>
      <vt:lpstr>Сравнение подписки ЗНБ СГУ  с наличием в МАРС и Elibrary.ru </vt:lpstr>
      <vt:lpstr>Сравнение сроков поступления журналов в ЗНБ СГУ  и информации о них в МАРС и  Elibrary.ru</vt:lpstr>
      <vt:lpstr>Доступ к полному тексту  для подписки ЗНБ СГУ в Elibrary.ru</vt:lpstr>
      <vt:lpstr>Поля записей БД МАРС:</vt:lpstr>
      <vt:lpstr>«Тонкий» поиск в БД МАРСа</vt:lpstr>
      <vt:lpstr>Синергетический эффект проекта МАРС: </vt:lpstr>
      <vt:lpstr>Приглашаем к сотрудничеству…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2014-06-20T20:19:37Z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