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1" r:id="rId4"/>
    <p:sldId id="259" r:id="rId5"/>
    <p:sldId id="258" r:id="rId6"/>
    <p:sldId id="273" r:id="rId7"/>
    <p:sldId id="260" r:id="rId8"/>
    <p:sldId id="270" r:id="rId9"/>
    <p:sldId id="261" r:id="rId10"/>
    <p:sldId id="275" r:id="rId11"/>
    <p:sldId id="262" r:id="rId12"/>
    <p:sldId id="276" r:id="rId13"/>
    <p:sldId id="277" r:id="rId14"/>
    <p:sldId id="279" r:id="rId15"/>
    <p:sldId id="264" r:id="rId16"/>
    <p:sldId id="263" r:id="rId17"/>
    <p:sldId id="278" r:id="rId18"/>
    <p:sldId id="265" r:id="rId19"/>
    <p:sldId id="281" r:id="rId20"/>
    <p:sldId id="268" r:id="rId21"/>
    <p:sldId id="282" r:id="rId22"/>
    <p:sldId id="280" r:id="rId23"/>
    <p:sldId id="283" r:id="rId24"/>
    <p:sldId id="26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1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6BE24BA-64CD-4238-B5C9-F34558A604D6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624B135-8721-42BF-B6DF-2F2306B1E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438B183-1500-4A82-8B5C-B27FEBBA41BF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E5E808C-C8EA-47E2-A13F-5C6B1982D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AFABC5-852B-4283-A783-77F2B4DDD6AE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38810-9018-43C0-BC01-392163C804E8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FDCAD-B5CB-49A7-A0F0-00FEE9CDD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1561-1205-43B2-BA26-2ACC6519238A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7DBB-50FF-4EC4-AB20-0A933E1D4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37FB-0277-4726-950D-2C571F7A5CBD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BDC2-9F40-44FC-A7FE-9DEE0FD71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A65B-00CD-40B4-9F9E-14E49F66E5FA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A4FA6-D4A3-4BE3-933F-35AEE2D61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5B99-531D-48C7-BEA3-880226C7D633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C15B-3EB4-4232-A779-A42CFC180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BD74-0A96-4307-8DF8-5176AE8C5776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E17E-4EC9-4F44-ABFC-4664AA787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EB03-F749-4438-BD69-2A667F439A0E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EE893-0DE3-48B3-8B93-CCC3C3A62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038A-A50F-44DA-8813-89DFFC187D13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7400-9E35-49E0-8E82-3BE4FDBE5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C275-0B86-4BE9-B3DA-4F1D1051148E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0EB22-E5F6-4C82-B281-2CA7E6075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26C90-5CD1-48E2-B6E9-E3CA1F0538A6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D4D7-62D9-422F-9312-93F56E719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50D3A-1B66-40EF-AD65-967B845BBD3D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5E6D-988D-4D1E-B72A-47F9ACD3A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C73142-3BB6-4000-94C4-124662C2F585}" type="datetimeFigureOut">
              <a:rPr lang="ru-RU"/>
              <a:pPr>
                <a:defRPr/>
              </a:pPr>
              <a:t>22.06.2014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463C63-70FB-4742-AEC5-663EAAF58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coach-s.narod.ru/business2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ib.urfu.ru/file.php/78/FPK/UrFU_2_Biblioteka_uchebnogo_zavedenija_v_sovremennom_informacionno-obrazovatelnom_prostranstve.pdf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lib.urfu.ru/mod/questionnaire/view.php?id=225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lib.urfu.ru/file.php/78/FPK/UrFU_1_Informacionno-bibliograficheskoe_soprovozhdenie_nauki_i_obrazovanija_v_universitete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lib.urfu.ru/mod/tab/view.php?id=226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844675"/>
            <a:ext cx="8458200" cy="23050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200" b="1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Уральский центр проектов АРБИКОН: партнерское взаимодействие в обучении</a:t>
            </a:r>
            <a:r>
              <a:rPr lang="ru-RU" cap="none" smtClean="0">
                <a:effectLst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365625"/>
            <a:ext cx="8820150" cy="2376488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Кудряшова Галина Юрьевна</a:t>
            </a:r>
            <a:r>
              <a:rPr lang="ru-RU" b="1" i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</a:t>
            </a:r>
          </a:p>
          <a:p>
            <a:pPr algn="r" eaLnBrk="1" hangingPunct="1"/>
            <a:r>
              <a:rPr lang="ru-RU" sz="1800" b="1" i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Директор ЗНБ УрФУ им. Первого Президента </a:t>
            </a:r>
          </a:p>
          <a:p>
            <a:pPr algn="r" eaLnBrk="1" hangingPunct="1"/>
            <a:r>
              <a:rPr lang="ru-RU" sz="1800" b="1" i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России  Б.Н. Ельцина</a:t>
            </a:r>
          </a:p>
          <a:p>
            <a:pPr algn="r" eaLnBrk="1" hangingPunct="1"/>
            <a:endParaRPr lang="ru-RU" b="1" i="1" smtClean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r" eaLnBrk="1" hangingPunct="1"/>
            <a:endParaRPr lang="ru-RU" b="1" i="1" smtClean="0">
              <a:solidFill>
                <a:srgbClr val="4433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5100"/>
            <a:ext cx="250507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434975"/>
            <a:ext cx="280828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3150" y="63500"/>
            <a:ext cx="28829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создание обучающих центров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базе двух крупных университетов (</a:t>
            </a:r>
            <a:r>
              <a:rPr lang="ru-RU" sz="2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УрФУ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</a:t>
            </a:r>
            <a:r>
              <a:rPr lang="ru-RU" sz="2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СПбГПУ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в обучающих центрах  будут проводиться занятия по повышению квалификации сотрудников библиотек, заинтересованных в работе в  корпоративных проектах разных типов.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Направления обучения: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- Подготовка участников проектов МАРС и МБА.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 Научные БД – практика эксплуатации, новые возможности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Создание внутренних ЭБС (в том числе корпоративных)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856984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Уральский центр проектов АРБИКОН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ЦЕЛИ: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Компетентностно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-ориентированное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обучение специалистов библиотечно-информационной сферы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Оказание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квалифицированной научно-методической поддержки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библиотекам в работе с проектами АРБИКОН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квалификации специалистов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библиотек.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1275"/>
            <a:ext cx="2363787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07963"/>
            <a:ext cx="262255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25400"/>
            <a:ext cx="23860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Уральский центр проектов АРБИКОН: Форма организации  обучения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Проведение обучающих курсов по программам, построенным на модульной основе и реализуемых в форме традиционного или дистанционного обучения слушателей.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Оказание квалифицированной научно-методической поддержки библиотекам в работе с проектами АРБИКОН.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Уральский центр проектов АРБИКОН: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ПОДХОДЫ К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обучениЮ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Предполагается заложить методы стимулирования самообучения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Практическая часть модулей программы обучения предполагает активную вовлеченность обучающихся.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«Работа до достижения результата»-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коучинг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как метод развития и обучения сотрудников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Уральский центр проектов АРБИКОН: Обучение на результат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844675"/>
            <a:ext cx="9217025" cy="5013325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«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Сутью </a:t>
            </a:r>
            <a:r>
              <a:rPr lang="ru-RU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коучинга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является раскрытие потенциала личности для максимизации собственной производительности и эффективности. Он больше помогает личности обучаться, нежели учит».                                    </a:t>
            </a:r>
            <a:r>
              <a:rPr lang="ru-RU" sz="3100" dirty="0" smtClean="0">
                <a:hlinkClick r:id="rId2" tooltip="джон уитмор"/>
              </a:rPr>
              <a:t>Тим </a:t>
            </a:r>
            <a:r>
              <a:rPr lang="ru-RU" sz="3100" dirty="0" err="1" smtClean="0">
                <a:hlinkClick r:id="rId2" tooltip="джон уитмор"/>
              </a:rPr>
              <a:t>Галвей</a:t>
            </a:r>
            <a:endParaRPr lang="ru-RU" sz="31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«Коучинг фокусируется на будущих возможностях, а не прошлых ошибках.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Обучающиеся не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столько получают решения от коуча, сколько принимают их сами, направляемые </a:t>
            </a:r>
            <a:r>
              <a:rPr lang="ru-RU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коучем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».                      </a:t>
            </a:r>
            <a:r>
              <a:rPr lang="ru-RU" dirty="0" smtClean="0">
                <a:hlinkClick r:id="rId2" tooltip="джон уитмор"/>
              </a:rPr>
              <a:t>Джон </a:t>
            </a:r>
            <a:r>
              <a:rPr lang="ru-RU" dirty="0" err="1" smtClean="0">
                <a:hlinkClick r:id="rId2" tooltip="джон уитмор"/>
              </a:rPr>
              <a:t>Уитмор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    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          </a:t>
            </a:r>
            <a:b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         Результатом обучения  должен стать профессиональный рост: выполнение новых задач (сотрудник никогда раньше такого не делал) или привычных задач другим, новым способом                                                   </a:t>
            </a:r>
            <a:r>
              <a:rPr lang="ru-RU" dirty="0" smtClean="0"/>
              <a:t>     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Рисунок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830816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Уральский центр проектов АРБИКОН: обучаемая аудитория: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50825" y="2133600"/>
            <a:ext cx="85693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Руководители библиотек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Руководители отделов библиотек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 - специалисты, сопровождающие АБИС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Исполнители работ по проектам АРБИКОН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Библиотечные специалисты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504" y="1052736"/>
            <a:ext cx="9036496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– образовательная основа: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Организация обучения –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ФПКиППК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Основа обучения –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обучаемые программы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16,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40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, 72 часа.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Форма обучения –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очная или дистанционная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Результат обучения – </a:t>
            </a: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сертификат повышения квалификации.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30723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УрЦП: </a:t>
            </a:r>
            <a:r>
              <a:rPr lang="ru-RU" sz="27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дистанционной технологии обучения в Системе</a:t>
            </a:r>
            <a:b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Adobe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Acrobat Connect Pro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79388" y="2420938"/>
            <a:ext cx="9217025" cy="4525962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возможности, предоставляемые системой: 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видео и аудио связь со слушателями курсов;  передача видео и аудио сигнала в режиме реального времени, а значит возможность живого общения преподавателя и студента, с использованием камеры и микрофона; 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демонстрация презентаций (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видеолекции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через Интернет (занятия, проводимые посредством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Adobe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Connect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могут быть записаны в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видеофайл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записи сохраняются на сервере; ссылки на них могут быть предоставлены слушателям);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реализация многоточечной конференции; 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совместный доступ к экрану или отдельным приложениям; 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наличие интерактивной доски; 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поддержка многих форматов аудио; видео и растровых изображений</a:t>
            </a:r>
          </a:p>
          <a:p>
            <a:pPr eaLnBrk="1" hangingPunct="1"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др.</a:t>
            </a:r>
          </a:p>
        </p:txBody>
      </p:sp>
      <p:pic>
        <p:nvPicPr>
          <p:cNvPr id="3277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052736"/>
            <a:ext cx="9010328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 – материальная база: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Персональные рабочие места: компьютеры, доступ к ресурсам АРБИКОН, информационным ресурсам ЗНБ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УрФУ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Ресурсы АРБИКОН, ресурсы проектов МАРС, МБА;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Персональные рабочие площадки на основе облачных технологий: сервера, ОС, сервера приложений, АРМы АБИС.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5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23528" y="98072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 - организация обучения: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4294967295"/>
          </p:nvPr>
        </p:nvSpPr>
        <p:spPr>
          <a:xfrm>
            <a:off x="0" y="2133600"/>
            <a:ext cx="9217025" cy="452596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Группы по 10-15человек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Предварительная самооценка текущей компетентности специалиста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Адаптация обучаемых программ под  реальный уровень компетентности обучаемых специалистов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Активная мотивация самостоятельной работы обучаемых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 обучения – разработки для обязательного использования в своей библиотеке.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80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124744"/>
            <a:ext cx="9036496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Необходимо ли учить библиотекарей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-68263" y="2332038"/>
            <a:ext cx="9217026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Квалификационный уровень сотрудников создает основу конкурентоспособности и устойчивости деятельности  библиотеки.</a:t>
            </a:r>
            <a:endParaRPr lang="en-US" sz="22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Необходимость корректировки принципов работы с персоналом: поиск  и привлечение к библиотечной работе профессионалов  высокого класса, перенос  акцента на «пул талантов» - квалифицированных сотрудников и компетентных менеджеров.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Технологичность библиотечной деятельности, увеличение объема и разнотипности научных ресурсов, постоянно меняющиеся средства доступа к ним.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Потребность в квалифицированных специалистах информационного профиля.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Потребность постоянно обучать пользователей библиотек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Активная внешняя информационная среда.</a:t>
            </a:r>
          </a:p>
        </p:txBody>
      </p:sp>
      <p:pic>
        <p:nvPicPr>
          <p:cNvPr id="1638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 -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первые шаги: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916113"/>
            <a:ext cx="9251950" cy="474345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анкетирования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ПО для сбора и обработки анкет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Учебный план для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руководителей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библиотек: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Библиотека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учебного заведения в современном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    информационно-образовательном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пространстве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Учебный план: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Информационно-библиографическое сопровождение науки и образования в университете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Предварительная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программа обучения  по работе с АБИС «Руслан»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для: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ИТ-специалистов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Библиотекарей исполнителей конкретных процессов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7" name="Рисунок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Рисунок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Рисунок 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кого, КАК, чему учить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?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Выявит анкетирование: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Определение уровня информатизации библиотеки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Определение возможной аудитории обучаемых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ыявление проблем при работе с конкретными проектами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АРБИКОНа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ыявление проблем при работе используемой в библиотеке АБИС  (АБИС «Руслан») 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Определение круга вопросов, в которых есть потребность  повышения квалификации.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8575"/>
            <a:ext cx="2300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07963"/>
            <a:ext cx="262096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5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50800"/>
            <a:ext cx="2889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УрЦП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: ОЖИДАНИЯ результатов  обучения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916113"/>
            <a:ext cx="9217025" cy="45259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Обновление профессиональных качеств  и развитие кадрового потенциала библиотек,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Приобретение такого набора квалификаций и компетенций, который необходим для поддержки лидерства библиотек,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Овладение  современным интеллектуальным практическим инструментарием  для осуществления качественного предоставления информационно-библиотечных ресурсов и услуг пользователям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822704" cy="838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Из доклада библиотекаря Императорской Военно-медицинской академии </a:t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А. Р. </a:t>
            </a:r>
            <a:r>
              <a:rPr lang="ru-RU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Войнич-Сяноженцкого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, прочитанного  в 1-м публичном собрании 1-го июня 1911 года: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861048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Mistral" pitchFamily="66" charset="0"/>
              </a:rPr>
              <a:t>  </a:t>
            </a:r>
          </a:p>
          <a:p>
            <a:endParaRPr lang="ru-RU" sz="3200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687354"/>
            <a:ext cx="80648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latin typeface="Mistral" pitchFamily="66" charset="0"/>
              </a:rPr>
              <a:t>             «На самом деле нет более вреда, как </a:t>
            </a:r>
          </a:p>
          <a:p>
            <a:r>
              <a:rPr lang="ru-RU" sz="2000" b="1" dirty="0" smtClean="0">
                <a:solidFill>
                  <a:schemeClr val="accent2"/>
                </a:solidFill>
                <a:latin typeface="Mistral" pitchFamily="66" charset="0"/>
              </a:rPr>
              <a:t>наносимый неопытными библиотекарями. Этот вред особенно </a:t>
            </a:r>
            <a:r>
              <a:rPr lang="ru-RU" sz="2000" b="1" dirty="0" smtClean="0">
                <a:solidFill>
                  <a:schemeClr val="accent2"/>
                </a:solidFill>
                <a:latin typeface="Mistral" pitchFamily="66" charset="0"/>
              </a:rPr>
              <a:t>значителен </a:t>
            </a:r>
            <a:r>
              <a:rPr lang="ru-RU" sz="2000" b="1" dirty="0" smtClean="0">
                <a:solidFill>
                  <a:schemeClr val="accent2"/>
                </a:solidFill>
                <a:latin typeface="Mistral" pitchFamily="66" charset="0"/>
              </a:rPr>
              <a:t>и тяжел потому, что он трудно контролируется и трудно поддается учету и совершенно незаметен для широкой публики...» </a:t>
            </a:r>
          </a:p>
          <a:p>
            <a:endParaRPr lang="ru-RU" sz="2000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sz="2000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sz="2000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r>
              <a:rPr lang="ru-RU" sz="2000" b="1" dirty="0" smtClean="0">
                <a:solidFill>
                  <a:schemeClr val="accent2"/>
                </a:solidFill>
                <a:latin typeface="Mistral" pitchFamily="66" charset="0"/>
              </a:rPr>
              <a:t>«Итак, примемся дружно за работу, и пусть твердая вера в полный успех одухотворит нас и будет лучшим путеводным светочем на нашем тернистом пути». </a:t>
            </a:r>
          </a:p>
          <a:p>
            <a:endParaRPr lang="ru-RU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b="1" dirty="0" smtClean="0">
              <a:solidFill>
                <a:schemeClr val="accent2"/>
              </a:solidFill>
              <a:latin typeface="Mistral" pitchFamily="66" charset="0"/>
            </a:endParaRPr>
          </a:p>
          <a:p>
            <a:endParaRPr lang="ru-RU" b="1" dirty="0" smtClean="0">
              <a:solidFill>
                <a:schemeClr val="accent2"/>
              </a:solidFill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1125" y="2060575"/>
            <a:ext cx="9001125" cy="25923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Приглашаем учиться </a:t>
            </a:r>
            <a:b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в УРАЛЬСКИЙ ЦЕНТР ПРОЕКТОВ 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АРБИКОН!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  <a:t>Скользить по волнам или попасть в водоворот?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Навигация в эволюционирующей информационной среде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(Аналитический обзор по материалам отчета  ИФЛА о тенденциях развития).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Ключевые тенденции  в глобальной информационной среде.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Электронное обучение демократизирует и  подрывает глобальное обучение. Стремительный рост ресурсов электронного обучения сделает возможности обучения более обширными, доступными.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Возрастет ценность непрерывного обучения, повышения квалификации .</a:t>
            </a:r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Ключевые изменения: 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остроение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единого распределенного информационного пространства страны, совместимого с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мировым.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Использование интернет-технологий.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Активная информационная среда.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безбарьерных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пользователей сервисов и средств доступа к ресурсам. </a:t>
            </a:r>
          </a:p>
        </p:txBody>
      </p:sp>
      <p:pic>
        <p:nvPicPr>
          <p:cNvPr id="18435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Вопросы руководителя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1844675"/>
            <a:ext cx="9217025" cy="4814888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«Проблемы начинаются там, где возникают изменения. Чем выше уровень изменений, тем больше проблем» 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100" b="1" dirty="0" smtClean="0"/>
              <a:t>И.  </a:t>
            </a:r>
            <a:r>
              <a:rPr lang="ru-RU" sz="2100" b="1" dirty="0" err="1" smtClean="0"/>
              <a:t>Адизес</a:t>
            </a:r>
            <a:r>
              <a:rPr lang="ru-RU" sz="2100" b="1" dirty="0" smtClean="0"/>
              <a:t>, мировой эксперт в сфере менеджмента)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2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реализации каких целей развития библиотеки могут быть использованы приобретенные в результате повышения квалификации компетенции сотрудников</a:t>
            </a: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 </a:t>
            </a:r>
            <a:r>
              <a:rPr lang="ru-RU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4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Насколько успешно обученные сотрудники будут использовать свой потенциал для реализации целей корпоративной стратегии развития, достижения миссии библиотеки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проекты АРБИКОН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Направлены на: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наполнение распределенной информационной системы качественным </a:t>
            </a:r>
            <a:r>
              <a:rPr lang="ru-RU" sz="2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электронными ресурсами для нужд образования и науки,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развитие ассортимента предоставляемых информационных ресурсов и сервисов</a:t>
            </a:r>
            <a:endParaRPr lang="ru-RU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908719"/>
            <a:ext cx="8686800" cy="61782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ресурсы АРБИКОН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8" y="1628775"/>
            <a:ext cx="676910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575" y="2955925"/>
            <a:ext cx="5976938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8" y="4305300"/>
            <a:ext cx="472598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расширение технических возможностей  проектов АРБИКОН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Особое значение приобретают  вопросы:</a:t>
            </a:r>
          </a:p>
          <a:p>
            <a:pPr eaLnBrk="1" hangingPunct="1"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технической поддержки создаваемых ресурсов на местах, </a:t>
            </a:r>
          </a:p>
          <a:p>
            <a:pPr eaLnBrk="1" hangingPunct="1"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организации оперативного и качественного пополнения сводных баз данных, </a:t>
            </a:r>
          </a:p>
          <a:p>
            <a:pPr eaLnBrk="1" hangingPunct="1">
              <a:defRPr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грамотного управления всем комплексом технологических операций в конкретных библиотеках.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Чему учить, как и где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0" y="2133600"/>
            <a:ext cx="9217025" cy="4525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изучать материалы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предварительного обучения в проектах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АРБИКОН (МБА, МАРС)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Внутренняя система повышения квалификации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библиотеках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комплексно-предметного обучения специалистов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центрах компетенции.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7150"/>
            <a:ext cx="15001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07963"/>
            <a:ext cx="16557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15888"/>
            <a:ext cx="157956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1052</TotalTime>
  <Words>972</Words>
  <Application>Microsoft Office PowerPoint</Application>
  <PresentationFormat>Экран (4:3)</PresentationFormat>
  <Paragraphs>131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Уральский центр проектов АРБИКОН: партнерское взаимодействие в обучении </vt:lpstr>
      <vt:lpstr>Необходимо ли учить библиотекарей? </vt:lpstr>
      <vt:lpstr> Скользить по волнам или попасть в водоворот? </vt:lpstr>
      <vt:lpstr>Ключевые изменения:   </vt:lpstr>
      <vt:lpstr>Вопросы руководителя ? </vt:lpstr>
      <vt:lpstr>проекты АРБИКОН </vt:lpstr>
      <vt:lpstr>ресурсы АРБИКОН </vt:lpstr>
      <vt:lpstr>расширение технических возможностей  проектов АРБИКОН </vt:lpstr>
      <vt:lpstr>Чему учить, как и где ? </vt:lpstr>
      <vt:lpstr>создание обучающих центров  </vt:lpstr>
      <vt:lpstr>Уральский центр проектов АРБИКОН ЦЕЛИ:  </vt:lpstr>
      <vt:lpstr>Уральский центр проектов АРБИКОН: Форма организации  обучения  </vt:lpstr>
      <vt:lpstr>Уральский центр проектов АРБИКОН:  ПОДХОДЫ К обучениЮ</vt:lpstr>
      <vt:lpstr>Уральский центр проектов АРБИКОН: Обучение на результат </vt:lpstr>
      <vt:lpstr>Уральский центр проектов АРБИКОН: обучаемая аудитория:  </vt:lpstr>
      <vt:lpstr>УрЦП – образовательная основа: </vt:lpstr>
      <vt:lpstr>  УрЦП: ОрганизациЯ дистанционной технологии обучения в Системе  Adobe Acrobat Connect Pro </vt:lpstr>
      <vt:lpstr>УРЦП – материальная база: </vt:lpstr>
      <vt:lpstr>УРЦП - организация обучения:  </vt:lpstr>
      <vt:lpstr>УРЦП -  первые шаги: </vt:lpstr>
      <vt:lpstr>кого, КАК, чему учить? </vt:lpstr>
      <vt:lpstr>УрЦП: ОЖИДАНИЯ результатов  обучения </vt:lpstr>
      <vt:lpstr>Из доклада библиотекаря Императорской Военно-медицинской академии  А. Р. Войнич-Сяноженцкого, прочитанного  в 1-м публичном собрании 1-го июня 1911 года:   </vt:lpstr>
      <vt:lpstr>Приглашаем учиться  в УРАЛЬСКИЙ ЦЕНТР ПРОЕКТОВ   АРБИКОН!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Zelenina</dc:creator>
  <cp:lastModifiedBy>SamLab.ws</cp:lastModifiedBy>
  <cp:revision>76</cp:revision>
  <dcterms:created xsi:type="dcterms:W3CDTF">2014-06-16T15:08:08Z</dcterms:created>
  <dcterms:modified xsi:type="dcterms:W3CDTF">2014-06-22T03:41:19Z</dcterms:modified>
</cp:coreProperties>
</file>