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0" r:id="rId2"/>
    <p:sldId id="271" r:id="rId3"/>
    <p:sldId id="272" r:id="rId4"/>
    <p:sldId id="273" r:id="rId5"/>
    <p:sldId id="274" r:id="rId6"/>
    <p:sldId id="275" r:id="rId7"/>
    <p:sldId id="293" r:id="rId8"/>
    <p:sldId id="276" r:id="rId9"/>
    <p:sldId id="277" r:id="rId10"/>
    <p:sldId id="278" r:id="rId11"/>
    <p:sldId id="280" r:id="rId12"/>
    <p:sldId id="282" r:id="rId13"/>
    <p:sldId id="299" r:id="rId14"/>
    <p:sldId id="294" r:id="rId15"/>
    <p:sldId id="284" r:id="rId16"/>
    <p:sldId id="283" r:id="rId17"/>
    <p:sldId id="286" r:id="rId18"/>
    <p:sldId id="285" r:id="rId19"/>
    <p:sldId id="296" r:id="rId20"/>
    <p:sldId id="290" r:id="rId21"/>
    <p:sldId id="297" r:id="rId22"/>
    <p:sldId id="298" r:id="rId23"/>
    <p:sldId id="302" r:id="rId24"/>
    <p:sldId id="30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CAD27F-356A-7E44-9EF2-7EDB8334CBD6}" type="doc">
      <dgm:prSet loTypeId="urn:microsoft.com/office/officeart/2005/8/layout/pyramid1" loCatId="" qsTypeId="urn:microsoft.com/office/officeart/2005/8/quickstyle/simple3" qsCatId="simple" csTypeId="urn:microsoft.com/office/officeart/2005/8/colors/accent1_2" csCatId="accent1" phldr="1"/>
      <dgm:spPr/>
    </dgm:pt>
    <dgm:pt modelId="{A51291DD-1B0C-E64C-B8F3-936A46D29E74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/>
            <a:t>Необходимое</a:t>
          </a:r>
          <a:endParaRPr lang="ru-RU" dirty="0"/>
        </a:p>
      </dgm:t>
    </dgm:pt>
    <dgm:pt modelId="{EEDE89C7-12C8-FD4D-8C3B-70055B144E7B}" type="parTrans" cxnId="{BDE58759-200F-CA4C-9623-1558E6A80EA2}">
      <dgm:prSet/>
      <dgm:spPr/>
      <dgm:t>
        <a:bodyPr/>
        <a:lstStyle/>
        <a:p>
          <a:endParaRPr lang="ru-RU"/>
        </a:p>
      </dgm:t>
    </dgm:pt>
    <dgm:pt modelId="{DAC076EA-C8D8-1E44-A0E5-C8591367C3C5}" type="sibTrans" cxnId="{BDE58759-200F-CA4C-9623-1558E6A80EA2}">
      <dgm:prSet/>
      <dgm:spPr/>
      <dgm:t>
        <a:bodyPr/>
        <a:lstStyle/>
        <a:p>
          <a:endParaRPr lang="ru-RU"/>
        </a:p>
      </dgm:t>
    </dgm:pt>
    <dgm:pt modelId="{C474F998-4EC0-4143-A9B9-DD00BB7CC068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dirty="0" smtClean="0"/>
            <a:t>Полезное</a:t>
          </a:r>
          <a:endParaRPr lang="ru-RU" dirty="0"/>
        </a:p>
      </dgm:t>
    </dgm:pt>
    <dgm:pt modelId="{1725C3A8-AD82-984E-846E-E3771831152A}" type="parTrans" cxnId="{62E6C5CB-3EE9-7741-907A-830CC6DC6B0C}">
      <dgm:prSet/>
      <dgm:spPr/>
      <dgm:t>
        <a:bodyPr/>
        <a:lstStyle/>
        <a:p>
          <a:endParaRPr lang="ru-RU"/>
        </a:p>
      </dgm:t>
    </dgm:pt>
    <dgm:pt modelId="{E54EC2AE-178E-B546-9A86-AF82B0F290BE}" type="sibTrans" cxnId="{62E6C5CB-3EE9-7741-907A-830CC6DC6B0C}">
      <dgm:prSet/>
      <dgm:spPr/>
      <dgm:t>
        <a:bodyPr/>
        <a:lstStyle/>
        <a:p>
          <a:endParaRPr lang="ru-RU"/>
        </a:p>
      </dgm:t>
    </dgm:pt>
    <dgm:pt modelId="{359ACE5D-730C-EA48-87CC-A12669777949}">
      <dgm:prSet phldrT="[Текст]"/>
      <dgm:spPr/>
      <dgm:t>
        <a:bodyPr/>
        <a:lstStyle/>
        <a:p>
          <a:r>
            <a:rPr lang="ru-RU" dirty="0" smtClean="0"/>
            <a:t>Некоммерческое</a:t>
          </a:r>
          <a:endParaRPr lang="ru-RU" dirty="0"/>
        </a:p>
      </dgm:t>
    </dgm:pt>
    <dgm:pt modelId="{68773ADE-0D3C-164C-AA61-AFB3629042E0}" type="parTrans" cxnId="{2A8F391D-C3AC-8446-A462-0BDADF234D4B}">
      <dgm:prSet/>
      <dgm:spPr/>
      <dgm:t>
        <a:bodyPr/>
        <a:lstStyle/>
        <a:p>
          <a:endParaRPr lang="ru-RU"/>
        </a:p>
      </dgm:t>
    </dgm:pt>
    <dgm:pt modelId="{4A0EDCE4-D520-DE49-87B9-4B246F414673}" type="sibTrans" cxnId="{2A8F391D-C3AC-8446-A462-0BDADF234D4B}">
      <dgm:prSet/>
      <dgm:spPr/>
      <dgm:t>
        <a:bodyPr/>
        <a:lstStyle/>
        <a:p>
          <a:endParaRPr lang="ru-RU"/>
        </a:p>
      </dgm:t>
    </dgm:pt>
    <dgm:pt modelId="{FF07BF1F-DA0D-1141-8AAD-D4B142627766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Бесполезное</a:t>
          </a:r>
          <a:endParaRPr lang="ru-RU" dirty="0"/>
        </a:p>
      </dgm:t>
    </dgm:pt>
    <dgm:pt modelId="{38627320-EE18-6C40-AFB9-AEBCBF4E90B9}" type="parTrans" cxnId="{67EE9648-A059-F943-809E-82C32E06DDD4}">
      <dgm:prSet/>
      <dgm:spPr/>
      <dgm:t>
        <a:bodyPr/>
        <a:lstStyle/>
        <a:p>
          <a:endParaRPr lang="ru-RU"/>
        </a:p>
      </dgm:t>
    </dgm:pt>
    <dgm:pt modelId="{29D2C6A8-C265-3542-A530-A77808ACF3B6}" type="sibTrans" cxnId="{67EE9648-A059-F943-809E-82C32E06DDD4}">
      <dgm:prSet/>
      <dgm:spPr/>
      <dgm:t>
        <a:bodyPr/>
        <a:lstStyle/>
        <a:p>
          <a:endParaRPr lang="ru-RU"/>
        </a:p>
      </dgm:t>
    </dgm:pt>
    <dgm:pt modelId="{71096AA8-04FA-154D-9193-33E691DB8E84}" type="pres">
      <dgm:prSet presAssocID="{4CCAD27F-356A-7E44-9EF2-7EDB8334CBD6}" presName="Name0" presStyleCnt="0">
        <dgm:presLayoutVars>
          <dgm:dir/>
          <dgm:animLvl val="lvl"/>
          <dgm:resizeHandles val="exact"/>
        </dgm:presLayoutVars>
      </dgm:prSet>
      <dgm:spPr/>
    </dgm:pt>
    <dgm:pt modelId="{B051F483-1B97-CD46-86F9-C514E795C77B}" type="pres">
      <dgm:prSet presAssocID="{A51291DD-1B0C-E64C-B8F3-936A46D29E74}" presName="Name8" presStyleCnt="0"/>
      <dgm:spPr/>
    </dgm:pt>
    <dgm:pt modelId="{778C6D8B-E97E-4D42-94A9-FBA50A7519E5}" type="pres">
      <dgm:prSet presAssocID="{A51291DD-1B0C-E64C-B8F3-936A46D29E74}" presName="level" presStyleLbl="node1" presStyleIdx="0" presStyleCnt="4" custScaleY="848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4098C-BD03-A74C-8A05-1BC709CCAA23}" type="pres">
      <dgm:prSet presAssocID="{A51291DD-1B0C-E64C-B8F3-936A46D29E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3AE5D-C528-5642-8D30-2E56DE7D5BBF}" type="pres">
      <dgm:prSet presAssocID="{C474F998-4EC0-4143-A9B9-DD00BB7CC068}" presName="Name8" presStyleCnt="0"/>
      <dgm:spPr/>
    </dgm:pt>
    <dgm:pt modelId="{3A5A1444-483C-1946-B4F1-0B8A4C4FC2A6}" type="pres">
      <dgm:prSet presAssocID="{C474F998-4EC0-4143-A9B9-DD00BB7CC068}" presName="level" presStyleLbl="node1" presStyleIdx="1" presStyleCnt="4" custScaleY="652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CD8E0-84D1-6249-91CA-82AA2BE37475}" type="pres">
      <dgm:prSet presAssocID="{C474F998-4EC0-4143-A9B9-DD00BB7CC06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44CA3-8FF0-B14B-95E8-4B975888279A}" type="pres">
      <dgm:prSet presAssocID="{FF07BF1F-DA0D-1141-8AAD-D4B142627766}" presName="Name8" presStyleCnt="0"/>
      <dgm:spPr/>
    </dgm:pt>
    <dgm:pt modelId="{5E167B2A-D7B3-2348-8485-EEAC5D9B22F2}" type="pres">
      <dgm:prSet presAssocID="{FF07BF1F-DA0D-1141-8AAD-D4B142627766}" presName="level" presStyleLbl="node1" presStyleIdx="2" presStyleCnt="4" custScaleY="505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5A5E4-342C-7C48-953B-5521A43DC017}" type="pres">
      <dgm:prSet presAssocID="{FF07BF1F-DA0D-1141-8AAD-D4B14262776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45C00-AE40-C742-A3F4-F2C0ACD308E1}" type="pres">
      <dgm:prSet presAssocID="{359ACE5D-730C-EA48-87CC-A12669777949}" presName="Name8" presStyleCnt="0"/>
      <dgm:spPr/>
    </dgm:pt>
    <dgm:pt modelId="{8E7856E4-6BDD-8644-8B15-F7201EF1F3DB}" type="pres">
      <dgm:prSet presAssocID="{359ACE5D-730C-EA48-87CC-A12669777949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87F7B-E227-1646-A677-3A941635C75A}" type="pres">
      <dgm:prSet presAssocID="{359ACE5D-730C-EA48-87CC-A126697779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E58759-200F-CA4C-9623-1558E6A80EA2}" srcId="{4CCAD27F-356A-7E44-9EF2-7EDB8334CBD6}" destId="{A51291DD-1B0C-E64C-B8F3-936A46D29E74}" srcOrd="0" destOrd="0" parTransId="{EEDE89C7-12C8-FD4D-8C3B-70055B144E7B}" sibTransId="{DAC076EA-C8D8-1E44-A0E5-C8591367C3C5}"/>
    <dgm:cxn modelId="{236947A5-CC79-3745-B1E4-32F3632168DE}" type="presOf" srcId="{FF07BF1F-DA0D-1141-8AAD-D4B142627766}" destId="{E2B5A5E4-342C-7C48-953B-5521A43DC017}" srcOrd="1" destOrd="0" presId="urn:microsoft.com/office/officeart/2005/8/layout/pyramid1"/>
    <dgm:cxn modelId="{38026B8D-673C-D74A-87D1-4FC311E3FE5F}" type="presOf" srcId="{FF07BF1F-DA0D-1141-8AAD-D4B142627766}" destId="{5E167B2A-D7B3-2348-8485-EEAC5D9B22F2}" srcOrd="0" destOrd="0" presId="urn:microsoft.com/office/officeart/2005/8/layout/pyramid1"/>
    <dgm:cxn modelId="{82B96951-B818-7349-85DB-9AF67BE562D8}" type="presOf" srcId="{4CCAD27F-356A-7E44-9EF2-7EDB8334CBD6}" destId="{71096AA8-04FA-154D-9193-33E691DB8E84}" srcOrd="0" destOrd="0" presId="urn:microsoft.com/office/officeart/2005/8/layout/pyramid1"/>
    <dgm:cxn modelId="{D3AA981E-4913-8045-873E-F0878C00B49A}" type="presOf" srcId="{C474F998-4EC0-4143-A9B9-DD00BB7CC068}" destId="{3A5A1444-483C-1946-B4F1-0B8A4C4FC2A6}" srcOrd="0" destOrd="0" presId="urn:microsoft.com/office/officeart/2005/8/layout/pyramid1"/>
    <dgm:cxn modelId="{F32A086E-75B5-A64B-B248-B2E6F240B2F8}" type="presOf" srcId="{C474F998-4EC0-4143-A9B9-DD00BB7CC068}" destId="{092CD8E0-84D1-6249-91CA-82AA2BE37475}" srcOrd="1" destOrd="0" presId="urn:microsoft.com/office/officeart/2005/8/layout/pyramid1"/>
    <dgm:cxn modelId="{A618B2E6-497C-B440-A359-BE298E5CDB4F}" type="presOf" srcId="{359ACE5D-730C-EA48-87CC-A12669777949}" destId="{8E7856E4-6BDD-8644-8B15-F7201EF1F3DB}" srcOrd="0" destOrd="0" presId="urn:microsoft.com/office/officeart/2005/8/layout/pyramid1"/>
    <dgm:cxn modelId="{7B52FB8D-6F43-B54A-BCBA-47F426E3E09A}" type="presOf" srcId="{359ACE5D-730C-EA48-87CC-A12669777949}" destId="{87B87F7B-E227-1646-A677-3A941635C75A}" srcOrd="1" destOrd="0" presId="urn:microsoft.com/office/officeart/2005/8/layout/pyramid1"/>
    <dgm:cxn modelId="{2A8F391D-C3AC-8446-A462-0BDADF234D4B}" srcId="{4CCAD27F-356A-7E44-9EF2-7EDB8334CBD6}" destId="{359ACE5D-730C-EA48-87CC-A12669777949}" srcOrd="3" destOrd="0" parTransId="{68773ADE-0D3C-164C-AA61-AFB3629042E0}" sibTransId="{4A0EDCE4-D520-DE49-87B9-4B246F414673}"/>
    <dgm:cxn modelId="{9C2937AC-E701-2D4D-A76A-8BC9CB476F7D}" type="presOf" srcId="{A51291DD-1B0C-E64C-B8F3-936A46D29E74}" destId="{778C6D8B-E97E-4D42-94A9-FBA50A7519E5}" srcOrd="0" destOrd="0" presId="urn:microsoft.com/office/officeart/2005/8/layout/pyramid1"/>
    <dgm:cxn modelId="{67EE9648-A059-F943-809E-82C32E06DDD4}" srcId="{4CCAD27F-356A-7E44-9EF2-7EDB8334CBD6}" destId="{FF07BF1F-DA0D-1141-8AAD-D4B142627766}" srcOrd="2" destOrd="0" parTransId="{38627320-EE18-6C40-AFB9-AEBCBF4E90B9}" sibTransId="{29D2C6A8-C265-3542-A530-A77808ACF3B6}"/>
    <dgm:cxn modelId="{CA5A288B-EEBC-3E46-B7AC-FBAA4A60D967}" type="presOf" srcId="{A51291DD-1B0C-E64C-B8F3-936A46D29E74}" destId="{1044098C-BD03-A74C-8A05-1BC709CCAA23}" srcOrd="1" destOrd="0" presId="urn:microsoft.com/office/officeart/2005/8/layout/pyramid1"/>
    <dgm:cxn modelId="{62E6C5CB-3EE9-7741-907A-830CC6DC6B0C}" srcId="{4CCAD27F-356A-7E44-9EF2-7EDB8334CBD6}" destId="{C474F998-4EC0-4143-A9B9-DD00BB7CC068}" srcOrd="1" destOrd="0" parTransId="{1725C3A8-AD82-984E-846E-E3771831152A}" sibTransId="{E54EC2AE-178E-B546-9A86-AF82B0F290BE}"/>
    <dgm:cxn modelId="{4D598771-A96C-6C48-BBCE-FBC35BAEE3A7}" type="presParOf" srcId="{71096AA8-04FA-154D-9193-33E691DB8E84}" destId="{B051F483-1B97-CD46-86F9-C514E795C77B}" srcOrd="0" destOrd="0" presId="urn:microsoft.com/office/officeart/2005/8/layout/pyramid1"/>
    <dgm:cxn modelId="{38F3D2D3-A7A1-4441-B92B-C6F2DE425BAC}" type="presParOf" srcId="{B051F483-1B97-CD46-86F9-C514E795C77B}" destId="{778C6D8B-E97E-4D42-94A9-FBA50A7519E5}" srcOrd="0" destOrd="0" presId="urn:microsoft.com/office/officeart/2005/8/layout/pyramid1"/>
    <dgm:cxn modelId="{BF4A134A-4EC9-2D40-A426-52CE1D76D6DF}" type="presParOf" srcId="{B051F483-1B97-CD46-86F9-C514E795C77B}" destId="{1044098C-BD03-A74C-8A05-1BC709CCAA23}" srcOrd="1" destOrd="0" presId="urn:microsoft.com/office/officeart/2005/8/layout/pyramid1"/>
    <dgm:cxn modelId="{9BA5BBF2-B471-2349-832C-02419B4D0F91}" type="presParOf" srcId="{71096AA8-04FA-154D-9193-33E691DB8E84}" destId="{80E3AE5D-C528-5642-8D30-2E56DE7D5BBF}" srcOrd="1" destOrd="0" presId="urn:microsoft.com/office/officeart/2005/8/layout/pyramid1"/>
    <dgm:cxn modelId="{76088D5C-88FC-0C45-858C-E976C23446BB}" type="presParOf" srcId="{80E3AE5D-C528-5642-8D30-2E56DE7D5BBF}" destId="{3A5A1444-483C-1946-B4F1-0B8A4C4FC2A6}" srcOrd="0" destOrd="0" presId="urn:microsoft.com/office/officeart/2005/8/layout/pyramid1"/>
    <dgm:cxn modelId="{B966CEDF-5C17-9D47-83F5-CD558EE0A30F}" type="presParOf" srcId="{80E3AE5D-C528-5642-8D30-2E56DE7D5BBF}" destId="{092CD8E0-84D1-6249-91CA-82AA2BE37475}" srcOrd="1" destOrd="0" presId="urn:microsoft.com/office/officeart/2005/8/layout/pyramid1"/>
    <dgm:cxn modelId="{DBD2D0C6-F64C-0049-B00A-D50E6077FAE6}" type="presParOf" srcId="{71096AA8-04FA-154D-9193-33E691DB8E84}" destId="{10544CA3-8FF0-B14B-95E8-4B975888279A}" srcOrd="2" destOrd="0" presId="urn:microsoft.com/office/officeart/2005/8/layout/pyramid1"/>
    <dgm:cxn modelId="{2791A391-E4A3-3E46-8044-97F7BB300CB0}" type="presParOf" srcId="{10544CA3-8FF0-B14B-95E8-4B975888279A}" destId="{5E167B2A-D7B3-2348-8485-EEAC5D9B22F2}" srcOrd="0" destOrd="0" presId="urn:microsoft.com/office/officeart/2005/8/layout/pyramid1"/>
    <dgm:cxn modelId="{4294E66E-DF3D-0048-8FF9-3BB5511AB93D}" type="presParOf" srcId="{10544CA3-8FF0-B14B-95E8-4B975888279A}" destId="{E2B5A5E4-342C-7C48-953B-5521A43DC017}" srcOrd="1" destOrd="0" presId="urn:microsoft.com/office/officeart/2005/8/layout/pyramid1"/>
    <dgm:cxn modelId="{26A7D1C9-6E85-F040-9844-C69B55C0C5A6}" type="presParOf" srcId="{71096AA8-04FA-154D-9193-33E691DB8E84}" destId="{3FD45C00-AE40-C742-A3F4-F2C0ACD308E1}" srcOrd="3" destOrd="0" presId="urn:microsoft.com/office/officeart/2005/8/layout/pyramid1"/>
    <dgm:cxn modelId="{3A4138EA-FBA2-F249-B88D-A9F7B50A7FE4}" type="presParOf" srcId="{3FD45C00-AE40-C742-A3F4-F2C0ACD308E1}" destId="{8E7856E4-6BDD-8644-8B15-F7201EF1F3DB}" srcOrd="0" destOrd="0" presId="urn:microsoft.com/office/officeart/2005/8/layout/pyramid1"/>
    <dgm:cxn modelId="{EF5E0244-9D73-A646-8343-A6FB4F62256C}" type="presParOf" srcId="{3FD45C00-AE40-C742-A3F4-F2C0ACD308E1}" destId="{87B87F7B-E227-1646-A677-3A941635C75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2AE3B6-9FF3-5347-A487-2C6FFCC0E40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D51ACC-E453-F64C-B1A2-5E86AC1AD2A8}">
      <dgm:prSet phldrT="[Текст]"/>
      <dgm:spPr/>
      <dgm:t>
        <a:bodyPr/>
        <a:lstStyle/>
        <a:p>
          <a:r>
            <a:rPr lang="ru-RU" dirty="0" smtClean="0"/>
            <a:t>Некоммерческая 50% (50000)</a:t>
          </a:r>
          <a:endParaRPr lang="ru-RU" dirty="0"/>
        </a:p>
      </dgm:t>
    </dgm:pt>
    <dgm:pt modelId="{C594A81A-DB17-5D4E-973A-45AA3D6A3827}" type="parTrans" cxnId="{94DF8A08-4E70-3347-8307-064612B6C324}">
      <dgm:prSet/>
      <dgm:spPr/>
      <dgm:t>
        <a:bodyPr/>
        <a:lstStyle/>
        <a:p>
          <a:endParaRPr lang="ru-RU"/>
        </a:p>
      </dgm:t>
    </dgm:pt>
    <dgm:pt modelId="{1F89B617-68B6-CC47-9630-DEAD1EE181E8}" type="sibTrans" cxnId="{94DF8A08-4E70-3347-8307-064612B6C324}">
      <dgm:prSet/>
      <dgm:spPr/>
      <dgm:t>
        <a:bodyPr/>
        <a:lstStyle/>
        <a:p>
          <a:endParaRPr lang="ru-RU"/>
        </a:p>
      </dgm:t>
    </dgm:pt>
    <dgm:pt modelId="{C8EA9D40-806F-1F45-AF84-7F95D2EFB8F5}">
      <dgm:prSet phldrT="[Текст]"/>
      <dgm:spPr/>
      <dgm:t>
        <a:bodyPr/>
        <a:lstStyle/>
        <a:p>
          <a:r>
            <a:rPr lang="ru-RU" dirty="0" smtClean="0"/>
            <a:t>Коммерческая 50% (50 000)</a:t>
          </a:r>
          <a:endParaRPr lang="ru-RU" dirty="0"/>
        </a:p>
      </dgm:t>
    </dgm:pt>
    <dgm:pt modelId="{248EEA29-BA72-034E-94F5-6A1B5FBE9FD0}" type="parTrans" cxnId="{FB084AE1-1748-454D-B406-23D0DE2919E9}">
      <dgm:prSet/>
      <dgm:spPr/>
      <dgm:t>
        <a:bodyPr/>
        <a:lstStyle/>
        <a:p>
          <a:endParaRPr lang="ru-RU"/>
        </a:p>
      </dgm:t>
    </dgm:pt>
    <dgm:pt modelId="{6BF41094-81EE-0743-810E-3799DE89B6E6}" type="sibTrans" cxnId="{FB084AE1-1748-454D-B406-23D0DE2919E9}">
      <dgm:prSet/>
      <dgm:spPr/>
      <dgm:t>
        <a:bodyPr/>
        <a:lstStyle/>
        <a:p>
          <a:endParaRPr lang="ru-RU"/>
        </a:p>
      </dgm:t>
    </dgm:pt>
    <dgm:pt modelId="{D32B21B5-C4F7-2C48-9C03-80BB3F5C0BD6}">
      <dgm:prSet phldrT="[Текст]"/>
      <dgm:spPr/>
      <dgm:t>
        <a:bodyPr/>
        <a:lstStyle/>
        <a:p>
          <a:r>
            <a:rPr lang="ru-RU" dirty="0" smtClean="0"/>
            <a:t>Бесполезная </a:t>
          </a:r>
          <a:endParaRPr lang="ru-RU" dirty="0"/>
        </a:p>
      </dgm:t>
    </dgm:pt>
    <dgm:pt modelId="{3E29B942-EE1A-E741-BB64-8381273D14D3}" type="parTrans" cxnId="{9C40F820-09CC-B047-A2A6-29D4654B2A26}">
      <dgm:prSet/>
      <dgm:spPr/>
      <dgm:t>
        <a:bodyPr/>
        <a:lstStyle/>
        <a:p>
          <a:endParaRPr lang="ru-RU"/>
        </a:p>
      </dgm:t>
    </dgm:pt>
    <dgm:pt modelId="{8440CE5A-6B02-3E49-90EF-3894932BFB57}" type="sibTrans" cxnId="{9C40F820-09CC-B047-A2A6-29D4654B2A26}">
      <dgm:prSet/>
      <dgm:spPr/>
      <dgm:t>
        <a:bodyPr/>
        <a:lstStyle/>
        <a:p>
          <a:endParaRPr lang="ru-RU"/>
        </a:p>
      </dgm:t>
    </dgm:pt>
    <dgm:pt modelId="{700F04B8-D482-8243-A61C-8FF61D2FF602}">
      <dgm:prSet phldrT="[Текст]"/>
      <dgm:spPr/>
      <dgm:t>
        <a:bodyPr/>
        <a:lstStyle/>
        <a:p>
          <a:r>
            <a:rPr lang="ru-RU" dirty="0" smtClean="0"/>
            <a:t>Полезная (10%) 5000</a:t>
          </a:r>
          <a:endParaRPr lang="ru-RU" dirty="0"/>
        </a:p>
      </dgm:t>
    </dgm:pt>
    <dgm:pt modelId="{D45DA220-3CBE-5546-B76F-F3AC16BD620F}" type="parTrans" cxnId="{3C6D2D7D-97FC-D64C-B2CE-9D51FC56DB72}">
      <dgm:prSet/>
      <dgm:spPr/>
      <dgm:t>
        <a:bodyPr/>
        <a:lstStyle/>
        <a:p>
          <a:endParaRPr lang="ru-RU"/>
        </a:p>
      </dgm:t>
    </dgm:pt>
    <dgm:pt modelId="{7C3D13CE-876F-3146-8316-CF18779260D9}" type="sibTrans" cxnId="{3C6D2D7D-97FC-D64C-B2CE-9D51FC56DB72}">
      <dgm:prSet/>
      <dgm:spPr/>
      <dgm:t>
        <a:bodyPr/>
        <a:lstStyle/>
        <a:p>
          <a:endParaRPr lang="ru-RU"/>
        </a:p>
      </dgm:t>
    </dgm:pt>
    <dgm:pt modelId="{CD1A6222-6E9C-7A4F-A07F-8909D37A4BE1}">
      <dgm:prSet/>
      <dgm:spPr/>
      <dgm:t>
        <a:bodyPr/>
        <a:lstStyle/>
        <a:p>
          <a:r>
            <a:rPr lang="ru-RU" dirty="0" smtClean="0"/>
            <a:t>Необходимая (10%) 500</a:t>
          </a:r>
          <a:endParaRPr lang="ru-RU" dirty="0"/>
        </a:p>
      </dgm:t>
    </dgm:pt>
    <dgm:pt modelId="{D0AB5634-4DC5-624F-825F-3DF81037514A}" type="parTrans" cxnId="{F60ACC09-DA37-E640-B028-278918190323}">
      <dgm:prSet/>
      <dgm:spPr/>
      <dgm:t>
        <a:bodyPr/>
        <a:lstStyle/>
        <a:p>
          <a:endParaRPr lang="ru-RU"/>
        </a:p>
      </dgm:t>
    </dgm:pt>
    <dgm:pt modelId="{9AB0BAD5-5542-AF49-9783-2F3C84C99342}" type="sibTrans" cxnId="{F60ACC09-DA37-E640-B028-278918190323}">
      <dgm:prSet/>
      <dgm:spPr/>
      <dgm:t>
        <a:bodyPr/>
        <a:lstStyle/>
        <a:p>
          <a:endParaRPr lang="ru-RU"/>
        </a:p>
      </dgm:t>
    </dgm:pt>
    <dgm:pt modelId="{0ED96F2B-D6E5-C34D-B2E8-A111D0631619}" type="pres">
      <dgm:prSet presAssocID="{D92AE3B6-9FF3-5347-A487-2C6FFCC0E40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9213852-18D5-7142-97CB-66CB3103398F}" type="pres">
      <dgm:prSet presAssocID="{FFD51ACC-E453-F64C-B1A2-5E86AC1AD2A8}" presName="thickLine" presStyleLbl="alignNode1" presStyleIdx="0" presStyleCnt="2"/>
      <dgm:spPr/>
    </dgm:pt>
    <dgm:pt modelId="{8ECA1F48-7448-E945-A21F-5E04C882CDC1}" type="pres">
      <dgm:prSet presAssocID="{FFD51ACC-E453-F64C-B1A2-5E86AC1AD2A8}" presName="horz1" presStyleCnt="0"/>
      <dgm:spPr/>
    </dgm:pt>
    <dgm:pt modelId="{D2667216-F895-FD49-9BC9-31FEE78C9357}" type="pres">
      <dgm:prSet presAssocID="{FFD51ACC-E453-F64C-B1A2-5E86AC1AD2A8}" presName="tx1" presStyleLbl="revTx" presStyleIdx="0" presStyleCnt="5"/>
      <dgm:spPr/>
      <dgm:t>
        <a:bodyPr/>
        <a:lstStyle/>
        <a:p>
          <a:endParaRPr lang="ru-RU"/>
        </a:p>
      </dgm:t>
    </dgm:pt>
    <dgm:pt modelId="{95A7F6DD-991B-BD49-831E-D9061A510110}" type="pres">
      <dgm:prSet presAssocID="{FFD51ACC-E453-F64C-B1A2-5E86AC1AD2A8}" presName="vert1" presStyleCnt="0"/>
      <dgm:spPr/>
    </dgm:pt>
    <dgm:pt modelId="{E4372258-103F-374C-B0AA-7ED2F88DE805}" type="pres">
      <dgm:prSet presAssocID="{C8EA9D40-806F-1F45-AF84-7F95D2EFB8F5}" presName="thickLine" presStyleLbl="alignNode1" presStyleIdx="1" presStyleCnt="2"/>
      <dgm:spPr/>
    </dgm:pt>
    <dgm:pt modelId="{FEE14582-4314-C24D-A4CB-E5F3FFF5B333}" type="pres">
      <dgm:prSet presAssocID="{C8EA9D40-806F-1F45-AF84-7F95D2EFB8F5}" presName="horz1" presStyleCnt="0"/>
      <dgm:spPr/>
    </dgm:pt>
    <dgm:pt modelId="{67FE7F1B-9DBE-4A49-9A1E-FA720AB961D5}" type="pres">
      <dgm:prSet presAssocID="{C8EA9D40-806F-1F45-AF84-7F95D2EFB8F5}" presName="tx1" presStyleLbl="revTx" presStyleIdx="1" presStyleCnt="5"/>
      <dgm:spPr/>
      <dgm:t>
        <a:bodyPr/>
        <a:lstStyle/>
        <a:p>
          <a:endParaRPr lang="ru-RU"/>
        </a:p>
      </dgm:t>
    </dgm:pt>
    <dgm:pt modelId="{775E348F-960E-2545-8BC0-79E1CD06E03D}" type="pres">
      <dgm:prSet presAssocID="{C8EA9D40-806F-1F45-AF84-7F95D2EFB8F5}" presName="vert1" presStyleCnt="0"/>
      <dgm:spPr/>
    </dgm:pt>
    <dgm:pt modelId="{E667BAA7-C152-3D41-B563-2AB6518057F1}" type="pres">
      <dgm:prSet presAssocID="{D32B21B5-C4F7-2C48-9C03-80BB3F5C0BD6}" presName="vertSpace2a" presStyleCnt="0"/>
      <dgm:spPr/>
    </dgm:pt>
    <dgm:pt modelId="{F996CEB8-B2EB-9B47-A571-BC574CE24166}" type="pres">
      <dgm:prSet presAssocID="{D32B21B5-C4F7-2C48-9C03-80BB3F5C0BD6}" presName="horz2" presStyleCnt="0"/>
      <dgm:spPr/>
    </dgm:pt>
    <dgm:pt modelId="{190C8C11-34EE-9144-89CD-357C7CF069CF}" type="pres">
      <dgm:prSet presAssocID="{D32B21B5-C4F7-2C48-9C03-80BB3F5C0BD6}" presName="horzSpace2" presStyleCnt="0"/>
      <dgm:spPr/>
    </dgm:pt>
    <dgm:pt modelId="{4979DFE3-E1B7-A245-90CF-05AFC0283837}" type="pres">
      <dgm:prSet presAssocID="{D32B21B5-C4F7-2C48-9C03-80BB3F5C0BD6}" presName="tx2" presStyleLbl="revTx" presStyleIdx="2" presStyleCnt="5"/>
      <dgm:spPr/>
      <dgm:t>
        <a:bodyPr/>
        <a:lstStyle/>
        <a:p>
          <a:endParaRPr lang="ru-RU"/>
        </a:p>
      </dgm:t>
    </dgm:pt>
    <dgm:pt modelId="{575BA5B0-D216-DC4B-85A6-21C5355D8802}" type="pres">
      <dgm:prSet presAssocID="{D32B21B5-C4F7-2C48-9C03-80BB3F5C0BD6}" presName="vert2" presStyleCnt="0"/>
      <dgm:spPr/>
    </dgm:pt>
    <dgm:pt modelId="{907A9512-FCA6-9D49-ABA3-29D780F480B9}" type="pres">
      <dgm:prSet presAssocID="{D32B21B5-C4F7-2C48-9C03-80BB3F5C0BD6}" presName="thinLine2b" presStyleLbl="callout" presStyleIdx="0" presStyleCnt="2"/>
      <dgm:spPr/>
    </dgm:pt>
    <dgm:pt modelId="{F1BDF652-ED16-9543-9797-87FA5C49CD76}" type="pres">
      <dgm:prSet presAssocID="{D32B21B5-C4F7-2C48-9C03-80BB3F5C0BD6}" presName="vertSpace2b" presStyleCnt="0"/>
      <dgm:spPr/>
    </dgm:pt>
    <dgm:pt modelId="{F6EB1491-DBFC-8543-B98F-79853B7A61E9}" type="pres">
      <dgm:prSet presAssocID="{700F04B8-D482-8243-A61C-8FF61D2FF602}" presName="horz2" presStyleCnt="0"/>
      <dgm:spPr/>
    </dgm:pt>
    <dgm:pt modelId="{5077BD50-0923-F041-B76C-AF3BBCC12A64}" type="pres">
      <dgm:prSet presAssocID="{700F04B8-D482-8243-A61C-8FF61D2FF602}" presName="horzSpace2" presStyleCnt="0"/>
      <dgm:spPr/>
    </dgm:pt>
    <dgm:pt modelId="{E40C8C64-F686-0148-A9C3-E46C09241203}" type="pres">
      <dgm:prSet presAssocID="{700F04B8-D482-8243-A61C-8FF61D2FF602}" presName="tx2" presStyleLbl="revTx" presStyleIdx="3" presStyleCnt="5"/>
      <dgm:spPr/>
      <dgm:t>
        <a:bodyPr/>
        <a:lstStyle/>
        <a:p>
          <a:endParaRPr lang="ru-RU"/>
        </a:p>
      </dgm:t>
    </dgm:pt>
    <dgm:pt modelId="{2EF814BD-EEA2-3243-9F6F-FF6B6D024D8F}" type="pres">
      <dgm:prSet presAssocID="{700F04B8-D482-8243-A61C-8FF61D2FF602}" presName="vert2" presStyleCnt="0"/>
      <dgm:spPr/>
    </dgm:pt>
    <dgm:pt modelId="{61902E1D-95B6-3D4F-B126-D101DAA2FD93}" type="pres">
      <dgm:prSet presAssocID="{CD1A6222-6E9C-7A4F-A07F-8909D37A4BE1}" presName="horz3" presStyleCnt="0"/>
      <dgm:spPr/>
    </dgm:pt>
    <dgm:pt modelId="{7166981B-1E07-334C-9071-EE0B268136EA}" type="pres">
      <dgm:prSet presAssocID="{CD1A6222-6E9C-7A4F-A07F-8909D37A4BE1}" presName="horzSpace3" presStyleCnt="0"/>
      <dgm:spPr/>
    </dgm:pt>
    <dgm:pt modelId="{09041C04-8AA6-B743-AEAA-BBD4DFFB6676}" type="pres">
      <dgm:prSet presAssocID="{CD1A6222-6E9C-7A4F-A07F-8909D37A4BE1}" presName="tx3" presStyleLbl="revTx" presStyleIdx="4" presStyleCnt="5"/>
      <dgm:spPr/>
      <dgm:t>
        <a:bodyPr/>
        <a:lstStyle/>
        <a:p>
          <a:endParaRPr lang="ru-RU"/>
        </a:p>
      </dgm:t>
    </dgm:pt>
    <dgm:pt modelId="{454D4D38-68B5-0747-9845-46ECA9895116}" type="pres">
      <dgm:prSet presAssocID="{CD1A6222-6E9C-7A4F-A07F-8909D37A4BE1}" presName="vert3" presStyleCnt="0"/>
      <dgm:spPr/>
    </dgm:pt>
    <dgm:pt modelId="{69C6CB44-E2C3-E24E-A0C2-D89F292DD2E2}" type="pres">
      <dgm:prSet presAssocID="{700F04B8-D482-8243-A61C-8FF61D2FF602}" presName="thinLine2b" presStyleLbl="callout" presStyleIdx="1" presStyleCnt="2"/>
      <dgm:spPr/>
    </dgm:pt>
    <dgm:pt modelId="{290CF18B-7104-5747-B72E-129BC1A09677}" type="pres">
      <dgm:prSet presAssocID="{700F04B8-D482-8243-A61C-8FF61D2FF602}" presName="vertSpace2b" presStyleCnt="0"/>
      <dgm:spPr/>
    </dgm:pt>
  </dgm:ptLst>
  <dgm:cxnLst>
    <dgm:cxn modelId="{9C40F820-09CC-B047-A2A6-29D4654B2A26}" srcId="{C8EA9D40-806F-1F45-AF84-7F95D2EFB8F5}" destId="{D32B21B5-C4F7-2C48-9C03-80BB3F5C0BD6}" srcOrd="0" destOrd="0" parTransId="{3E29B942-EE1A-E741-BB64-8381273D14D3}" sibTransId="{8440CE5A-6B02-3E49-90EF-3894932BFB57}"/>
    <dgm:cxn modelId="{DD3358A3-779F-C74E-B642-0C5B0E584732}" type="presOf" srcId="{D92AE3B6-9FF3-5347-A487-2C6FFCC0E40B}" destId="{0ED96F2B-D6E5-C34D-B2E8-A111D0631619}" srcOrd="0" destOrd="0" presId="urn:microsoft.com/office/officeart/2008/layout/LinedList"/>
    <dgm:cxn modelId="{6FED0BC4-31C6-0141-9B4C-ABD5791675CD}" type="presOf" srcId="{C8EA9D40-806F-1F45-AF84-7F95D2EFB8F5}" destId="{67FE7F1B-9DBE-4A49-9A1E-FA720AB961D5}" srcOrd="0" destOrd="0" presId="urn:microsoft.com/office/officeart/2008/layout/LinedList"/>
    <dgm:cxn modelId="{745AE899-2AF7-384A-948F-404298021762}" type="presOf" srcId="{CD1A6222-6E9C-7A4F-A07F-8909D37A4BE1}" destId="{09041C04-8AA6-B743-AEAA-BBD4DFFB6676}" srcOrd="0" destOrd="0" presId="urn:microsoft.com/office/officeart/2008/layout/LinedList"/>
    <dgm:cxn modelId="{AE4C33B9-F81A-5948-AAE0-A7888BEE15BC}" type="presOf" srcId="{700F04B8-D482-8243-A61C-8FF61D2FF602}" destId="{E40C8C64-F686-0148-A9C3-E46C09241203}" srcOrd="0" destOrd="0" presId="urn:microsoft.com/office/officeart/2008/layout/LinedList"/>
    <dgm:cxn modelId="{3FAD3D05-FF3A-7649-9C2E-CCBF545DC28A}" type="presOf" srcId="{FFD51ACC-E453-F64C-B1A2-5E86AC1AD2A8}" destId="{D2667216-F895-FD49-9BC9-31FEE78C9357}" srcOrd="0" destOrd="0" presId="urn:microsoft.com/office/officeart/2008/layout/LinedList"/>
    <dgm:cxn modelId="{3C6D2D7D-97FC-D64C-B2CE-9D51FC56DB72}" srcId="{C8EA9D40-806F-1F45-AF84-7F95D2EFB8F5}" destId="{700F04B8-D482-8243-A61C-8FF61D2FF602}" srcOrd="1" destOrd="0" parTransId="{D45DA220-3CBE-5546-B76F-F3AC16BD620F}" sibTransId="{7C3D13CE-876F-3146-8316-CF18779260D9}"/>
    <dgm:cxn modelId="{FB084AE1-1748-454D-B406-23D0DE2919E9}" srcId="{D92AE3B6-9FF3-5347-A487-2C6FFCC0E40B}" destId="{C8EA9D40-806F-1F45-AF84-7F95D2EFB8F5}" srcOrd="1" destOrd="0" parTransId="{248EEA29-BA72-034E-94F5-6A1B5FBE9FD0}" sibTransId="{6BF41094-81EE-0743-810E-3799DE89B6E6}"/>
    <dgm:cxn modelId="{F60ACC09-DA37-E640-B028-278918190323}" srcId="{700F04B8-D482-8243-A61C-8FF61D2FF602}" destId="{CD1A6222-6E9C-7A4F-A07F-8909D37A4BE1}" srcOrd="0" destOrd="0" parTransId="{D0AB5634-4DC5-624F-825F-3DF81037514A}" sibTransId="{9AB0BAD5-5542-AF49-9783-2F3C84C99342}"/>
    <dgm:cxn modelId="{FEC7F8B5-317C-6F49-8DA6-205DF61013FF}" type="presOf" srcId="{D32B21B5-C4F7-2C48-9C03-80BB3F5C0BD6}" destId="{4979DFE3-E1B7-A245-90CF-05AFC0283837}" srcOrd="0" destOrd="0" presId="urn:microsoft.com/office/officeart/2008/layout/LinedList"/>
    <dgm:cxn modelId="{94DF8A08-4E70-3347-8307-064612B6C324}" srcId="{D92AE3B6-9FF3-5347-A487-2C6FFCC0E40B}" destId="{FFD51ACC-E453-F64C-B1A2-5E86AC1AD2A8}" srcOrd="0" destOrd="0" parTransId="{C594A81A-DB17-5D4E-973A-45AA3D6A3827}" sibTransId="{1F89B617-68B6-CC47-9630-DEAD1EE181E8}"/>
    <dgm:cxn modelId="{8F50F6BA-29A4-1943-A24D-0D171A53719B}" type="presParOf" srcId="{0ED96F2B-D6E5-C34D-B2E8-A111D0631619}" destId="{69213852-18D5-7142-97CB-66CB3103398F}" srcOrd="0" destOrd="0" presId="urn:microsoft.com/office/officeart/2008/layout/LinedList"/>
    <dgm:cxn modelId="{A5BA53F3-0436-D74F-A578-A3B25A95487D}" type="presParOf" srcId="{0ED96F2B-D6E5-C34D-B2E8-A111D0631619}" destId="{8ECA1F48-7448-E945-A21F-5E04C882CDC1}" srcOrd="1" destOrd="0" presId="urn:microsoft.com/office/officeart/2008/layout/LinedList"/>
    <dgm:cxn modelId="{08902ABC-0044-1940-BDFF-96B4D55678CA}" type="presParOf" srcId="{8ECA1F48-7448-E945-A21F-5E04C882CDC1}" destId="{D2667216-F895-FD49-9BC9-31FEE78C9357}" srcOrd="0" destOrd="0" presId="urn:microsoft.com/office/officeart/2008/layout/LinedList"/>
    <dgm:cxn modelId="{28B3B954-9723-1240-B4BB-F858212B8EBB}" type="presParOf" srcId="{8ECA1F48-7448-E945-A21F-5E04C882CDC1}" destId="{95A7F6DD-991B-BD49-831E-D9061A510110}" srcOrd="1" destOrd="0" presId="urn:microsoft.com/office/officeart/2008/layout/LinedList"/>
    <dgm:cxn modelId="{6EBC998F-D35C-7A4E-9069-106FCA8D3340}" type="presParOf" srcId="{0ED96F2B-D6E5-C34D-B2E8-A111D0631619}" destId="{E4372258-103F-374C-B0AA-7ED2F88DE805}" srcOrd="2" destOrd="0" presId="urn:microsoft.com/office/officeart/2008/layout/LinedList"/>
    <dgm:cxn modelId="{E6E75B26-494B-F848-BB8D-07C6866E7D06}" type="presParOf" srcId="{0ED96F2B-D6E5-C34D-B2E8-A111D0631619}" destId="{FEE14582-4314-C24D-A4CB-E5F3FFF5B333}" srcOrd="3" destOrd="0" presId="urn:microsoft.com/office/officeart/2008/layout/LinedList"/>
    <dgm:cxn modelId="{7E42F4B6-1ECC-5D48-BAF7-EFC6AE943926}" type="presParOf" srcId="{FEE14582-4314-C24D-A4CB-E5F3FFF5B333}" destId="{67FE7F1B-9DBE-4A49-9A1E-FA720AB961D5}" srcOrd="0" destOrd="0" presId="urn:microsoft.com/office/officeart/2008/layout/LinedList"/>
    <dgm:cxn modelId="{6AAEB6F4-6663-F348-A36A-E98D3BBB7043}" type="presParOf" srcId="{FEE14582-4314-C24D-A4CB-E5F3FFF5B333}" destId="{775E348F-960E-2545-8BC0-79E1CD06E03D}" srcOrd="1" destOrd="0" presId="urn:microsoft.com/office/officeart/2008/layout/LinedList"/>
    <dgm:cxn modelId="{5282996C-4D5C-A04C-A93C-F8BE6B1017AD}" type="presParOf" srcId="{775E348F-960E-2545-8BC0-79E1CD06E03D}" destId="{E667BAA7-C152-3D41-B563-2AB6518057F1}" srcOrd="0" destOrd="0" presId="urn:microsoft.com/office/officeart/2008/layout/LinedList"/>
    <dgm:cxn modelId="{9DDC6AC5-F2BC-9440-85AA-239740698FBE}" type="presParOf" srcId="{775E348F-960E-2545-8BC0-79E1CD06E03D}" destId="{F996CEB8-B2EB-9B47-A571-BC574CE24166}" srcOrd="1" destOrd="0" presId="urn:microsoft.com/office/officeart/2008/layout/LinedList"/>
    <dgm:cxn modelId="{FEA82C66-D1A4-CE4A-B391-307104DC9C61}" type="presParOf" srcId="{F996CEB8-B2EB-9B47-A571-BC574CE24166}" destId="{190C8C11-34EE-9144-89CD-357C7CF069CF}" srcOrd="0" destOrd="0" presId="urn:microsoft.com/office/officeart/2008/layout/LinedList"/>
    <dgm:cxn modelId="{96E409CA-0DCB-6D4E-A05A-81C26464D480}" type="presParOf" srcId="{F996CEB8-B2EB-9B47-A571-BC574CE24166}" destId="{4979DFE3-E1B7-A245-90CF-05AFC0283837}" srcOrd="1" destOrd="0" presId="urn:microsoft.com/office/officeart/2008/layout/LinedList"/>
    <dgm:cxn modelId="{1F7D8E8B-03F2-7443-A3FC-1FA49CB2E6A1}" type="presParOf" srcId="{F996CEB8-B2EB-9B47-A571-BC574CE24166}" destId="{575BA5B0-D216-DC4B-85A6-21C5355D8802}" srcOrd="2" destOrd="0" presId="urn:microsoft.com/office/officeart/2008/layout/LinedList"/>
    <dgm:cxn modelId="{BB3D7429-C992-6240-A138-F7CC33971F03}" type="presParOf" srcId="{775E348F-960E-2545-8BC0-79E1CD06E03D}" destId="{907A9512-FCA6-9D49-ABA3-29D780F480B9}" srcOrd="2" destOrd="0" presId="urn:microsoft.com/office/officeart/2008/layout/LinedList"/>
    <dgm:cxn modelId="{DB0DBCB3-B06A-8346-860C-E07FB6F58C81}" type="presParOf" srcId="{775E348F-960E-2545-8BC0-79E1CD06E03D}" destId="{F1BDF652-ED16-9543-9797-87FA5C49CD76}" srcOrd="3" destOrd="0" presId="urn:microsoft.com/office/officeart/2008/layout/LinedList"/>
    <dgm:cxn modelId="{A97D70DF-5461-CD42-B4F5-2825B1616CEE}" type="presParOf" srcId="{775E348F-960E-2545-8BC0-79E1CD06E03D}" destId="{F6EB1491-DBFC-8543-B98F-79853B7A61E9}" srcOrd="4" destOrd="0" presId="urn:microsoft.com/office/officeart/2008/layout/LinedList"/>
    <dgm:cxn modelId="{BE08624F-B5A3-6D4C-992C-460F5B15B801}" type="presParOf" srcId="{F6EB1491-DBFC-8543-B98F-79853B7A61E9}" destId="{5077BD50-0923-F041-B76C-AF3BBCC12A64}" srcOrd="0" destOrd="0" presId="urn:microsoft.com/office/officeart/2008/layout/LinedList"/>
    <dgm:cxn modelId="{E6352897-95C9-7148-9398-578D0B0E31C1}" type="presParOf" srcId="{F6EB1491-DBFC-8543-B98F-79853B7A61E9}" destId="{E40C8C64-F686-0148-A9C3-E46C09241203}" srcOrd="1" destOrd="0" presId="urn:microsoft.com/office/officeart/2008/layout/LinedList"/>
    <dgm:cxn modelId="{26A2F1E8-404F-FD43-AE16-74C3CC52EDCA}" type="presParOf" srcId="{F6EB1491-DBFC-8543-B98F-79853B7A61E9}" destId="{2EF814BD-EEA2-3243-9F6F-FF6B6D024D8F}" srcOrd="2" destOrd="0" presId="urn:microsoft.com/office/officeart/2008/layout/LinedList"/>
    <dgm:cxn modelId="{3E5D1E4A-D540-6345-8431-027B67E4190B}" type="presParOf" srcId="{2EF814BD-EEA2-3243-9F6F-FF6B6D024D8F}" destId="{61902E1D-95B6-3D4F-B126-D101DAA2FD93}" srcOrd="0" destOrd="0" presId="urn:microsoft.com/office/officeart/2008/layout/LinedList"/>
    <dgm:cxn modelId="{6BFC0EB1-2409-D24E-A63C-E23063057F82}" type="presParOf" srcId="{61902E1D-95B6-3D4F-B126-D101DAA2FD93}" destId="{7166981B-1E07-334C-9071-EE0B268136EA}" srcOrd="0" destOrd="0" presId="urn:microsoft.com/office/officeart/2008/layout/LinedList"/>
    <dgm:cxn modelId="{188F7B1A-8890-9C4D-8E05-185B38D8CC84}" type="presParOf" srcId="{61902E1D-95B6-3D4F-B126-D101DAA2FD93}" destId="{09041C04-8AA6-B743-AEAA-BBD4DFFB6676}" srcOrd="1" destOrd="0" presId="urn:microsoft.com/office/officeart/2008/layout/LinedList"/>
    <dgm:cxn modelId="{39EB76F3-986D-084A-A096-4AC2142B01DB}" type="presParOf" srcId="{61902E1D-95B6-3D4F-B126-D101DAA2FD93}" destId="{454D4D38-68B5-0747-9845-46ECA9895116}" srcOrd="2" destOrd="0" presId="urn:microsoft.com/office/officeart/2008/layout/LinedList"/>
    <dgm:cxn modelId="{65DB79B0-F84B-374C-BDCE-C91574BC61C7}" type="presParOf" srcId="{775E348F-960E-2545-8BC0-79E1CD06E03D}" destId="{69C6CB44-E2C3-E24E-A0C2-D89F292DD2E2}" srcOrd="5" destOrd="0" presId="urn:microsoft.com/office/officeart/2008/layout/LinedList"/>
    <dgm:cxn modelId="{40548C69-FFF9-8A46-AF41-B851E5A085DC}" type="presParOf" srcId="{775E348F-960E-2545-8BC0-79E1CD06E03D}" destId="{290CF18B-7104-5747-B72E-129BC1A09677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068FBC-E3EB-2C43-B882-F0024A7EC3E5}" type="doc">
      <dgm:prSet loTypeId="urn:microsoft.com/office/officeart/2005/8/layout/balanc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6E4701-C6D7-5A4B-ADE4-7AFAFC48D156}">
      <dgm:prSet phldrT="[Текст]"/>
      <dgm:spPr/>
      <dgm:t>
        <a:bodyPr/>
        <a:lstStyle/>
        <a:p>
          <a:r>
            <a:rPr lang="ru-RU" dirty="0" smtClean="0"/>
            <a:t>Базовая</a:t>
          </a:r>
          <a:endParaRPr lang="ru-RU" dirty="0"/>
        </a:p>
      </dgm:t>
    </dgm:pt>
    <dgm:pt modelId="{6BA9E120-1F42-B843-A64B-D9FE2E5D94B9}" type="parTrans" cxnId="{09FFE455-F997-DB40-91F0-CD6E42EF0740}">
      <dgm:prSet/>
      <dgm:spPr/>
      <dgm:t>
        <a:bodyPr/>
        <a:lstStyle/>
        <a:p>
          <a:endParaRPr lang="ru-RU"/>
        </a:p>
      </dgm:t>
    </dgm:pt>
    <dgm:pt modelId="{C0EFDCD5-F344-FE40-9712-DC3981471C92}" type="sibTrans" cxnId="{09FFE455-F997-DB40-91F0-CD6E42EF0740}">
      <dgm:prSet/>
      <dgm:spPr/>
      <dgm:t>
        <a:bodyPr/>
        <a:lstStyle/>
        <a:p>
          <a:endParaRPr lang="ru-RU"/>
        </a:p>
      </dgm:t>
    </dgm:pt>
    <dgm:pt modelId="{B20304F5-6168-944E-A66E-93B4028B3507}">
      <dgm:prSet phldrT="[Текст]" custT="1"/>
      <dgm:spPr/>
      <dgm:t>
        <a:bodyPr/>
        <a:lstStyle/>
        <a:p>
          <a:r>
            <a:rPr lang="ru-RU" sz="3200" dirty="0" smtClean="0"/>
            <a:t>ИТ-платформа</a:t>
          </a:r>
          <a:endParaRPr lang="ru-RU" sz="3200" dirty="0"/>
        </a:p>
      </dgm:t>
    </dgm:pt>
    <dgm:pt modelId="{F33ACB9E-B8C0-7E46-8DFE-64BB2B609A75}" type="parTrans" cxnId="{BF82B9E2-F2E6-E44A-B52E-7BB774003A3C}">
      <dgm:prSet/>
      <dgm:spPr/>
      <dgm:t>
        <a:bodyPr/>
        <a:lstStyle/>
        <a:p>
          <a:endParaRPr lang="ru-RU"/>
        </a:p>
      </dgm:t>
    </dgm:pt>
    <dgm:pt modelId="{7545B4E1-339D-E948-BC84-8212CB5592A5}" type="sibTrans" cxnId="{BF82B9E2-F2E6-E44A-B52E-7BB774003A3C}">
      <dgm:prSet/>
      <dgm:spPr/>
      <dgm:t>
        <a:bodyPr/>
        <a:lstStyle/>
        <a:p>
          <a:endParaRPr lang="ru-RU"/>
        </a:p>
      </dgm:t>
    </dgm:pt>
    <dgm:pt modelId="{D1D773A3-EE54-4E4B-81E6-D50EA1F29045}">
      <dgm:prSet phldrT="[Текст]"/>
      <dgm:spPr/>
      <dgm:t>
        <a:bodyPr/>
        <a:lstStyle/>
        <a:p>
          <a:r>
            <a:rPr lang="ru-RU" dirty="0" smtClean="0"/>
            <a:t>Пакетная</a:t>
          </a:r>
          <a:endParaRPr lang="ru-RU" dirty="0"/>
        </a:p>
      </dgm:t>
    </dgm:pt>
    <dgm:pt modelId="{5EB9F3E0-7B4B-FB49-B6BE-F9CF36B3BFFE}" type="parTrans" cxnId="{770D236B-2A34-8F4C-BB12-BB61C86F3B3F}">
      <dgm:prSet/>
      <dgm:spPr/>
      <dgm:t>
        <a:bodyPr/>
        <a:lstStyle/>
        <a:p>
          <a:endParaRPr lang="ru-RU"/>
        </a:p>
      </dgm:t>
    </dgm:pt>
    <dgm:pt modelId="{5CE85D4A-E7F5-3B4F-B8DB-287B8F2B9E5D}" type="sibTrans" cxnId="{770D236B-2A34-8F4C-BB12-BB61C86F3B3F}">
      <dgm:prSet/>
      <dgm:spPr/>
      <dgm:t>
        <a:bodyPr/>
        <a:lstStyle/>
        <a:p>
          <a:endParaRPr lang="ru-RU"/>
        </a:p>
      </dgm:t>
    </dgm:pt>
    <dgm:pt modelId="{6642E406-8837-CF44-AD79-07B69CCEA7CB}">
      <dgm:prSet phldrT="[Текст]"/>
      <dgm:spPr/>
      <dgm:t>
        <a:bodyPr/>
        <a:lstStyle/>
        <a:p>
          <a:r>
            <a:rPr lang="ru-RU" dirty="0" smtClean="0"/>
            <a:t>Коллекция 3</a:t>
          </a:r>
          <a:endParaRPr lang="ru-RU" dirty="0"/>
        </a:p>
      </dgm:t>
    </dgm:pt>
    <dgm:pt modelId="{74AC1434-1FE6-DE4B-BAAE-70C16D5CA447}" type="parTrans" cxnId="{E7722B9F-0216-8A4A-99B5-25F2DA259BF8}">
      <dgm:prSet/>
      <dgm:spPr/>
      <dgm:t>
        <a:bodyPr/>
        <a:lstStyle/>
        <a:p>
          <a:endParaRPr lang="ru-RU"/>
        </a:p>
      </dgm:t>
    </dgm:pt>
    <dgm:pt modelId="{428C85F2-7D94-E64A-981E-91F0019C6A8A}" type="sibTrans" cxnId="{E7722B9F-0216-8A4A-99B5-25F2DA259BF8}">
      <dgm:prSet/>
      <dgm:spPr/>
      <dgm:t>
        <a:bodyPr/>
        <a:lstStyle/>
        <a:p>
          <a:endParaRPr lang="ru-RU"/>
        </a:p>
      </dgm:t>
    </dgm:pt>
    <dgm:pt modelId="{FD1C7F5A-D107-D145-AF18-12418AE69862}">
      <dgm:prSet phldrT="[Текст]"/>
      <dgm:spPr/>
      <dgm:t>
        <a:bodyPr/>
        <a:lstStyle/>
        <a:p>
          <a:r>
            <a:rPr lang="ru-RU" dirty="0" smtClean="0"/>
            <a:t>Коллекция 2</a:t>
          </a:r>
          <a:endParaRPr lang="ru-RU" dirty="0"/>
        </a:p>
      </dgm:t>
    </dgm:pt>
    <dgm:pt modelId="{C29D4228-0F4E-444C-B771-A136D61F05C5}" type="parTrans" cxnId="{FF87CEC5-078C-0542-9681-CDE1125E3B96}">
      <dgm:prSet/>
      <dgm:spPr/>
      <dgm:t>
        <a:bodyPr/>
        <a:lstStyle/>
        <a:p>
          <a:endParaRPr lang="ru-RU"/>
        </a:p>
      </dgm:t>
    </dgm:pt>
    <dgm:pt modelId="{4AB538DF-6962-194C-ACEC-C3943FBA3A53}" type="sibTrans" cxnId="{FF87CEC5-078C-0542-9681-CDE1125E3B96}">
      <dgm:prSet/>
      <dgm:spPr/>
      <dgm:t>
        <a:bodyPr/>
        <a:lstStyle/>
        <a:p>
          <a:endParaRPr lang="ru-RU"/>
        </a:p>
      </dgm:t>
    </dgm:pt>
    <dgm:pt modelId="{99D97F6F-728F-234C-99BF-97676D8E21A9}">
      <dgm:prSet phldrT="[Текст]"/>
      <dgm:spPr/>
      <dgm:t>
        <a:bodyPr/>
        <a:lstStyle/>
        <a:p>
          <a:r>
            <a:rPr lang="ru-RU" dirty="0" smtClean="0"/>
            <a:t>Коллекция 1</a:t>
          </a:r>
          <a:endParaRPr lang="ru-RU" dirty="0"/>
        </a:p>
      </dgm:t>
    </dgm:pt>
    <dgm:pt modelId="{68476260-9066-1C4A-AF1E-F8A286960A46}" type="parTrans" cxnId="{268F2D7F-EC6D-D743-9C0B-3F912A01D11B}">
      <dgm:prSet/>
      <dgm:spPr/>
      <dgm:t>
        <a:bodyPr/>
        <a:lstStyle/>
        <a:p>
          <a:endParaRPr lang="ru-RU"/>
        </a:p>
      </dgm:t>
    </dgm:pt>
    <dgm:pt modelId="{82CD3937-6AE6-A342-AD11-3B662969D3F5}" type="sibTrans" cxnId="{268F2D7F-EC6D-D743-9C0B-3F912A01D11B}">
      <dgm:prSet/>
      <dgm:spPr/>
      <dgm:t>
        <a:bodyPr/>
        <a:lstStyle/>
        <a:p>
          <a:endParaRPr lang="ru-RU"/>
        </a:p>
      </dgm:t>
    </dgm:pt>
    <dgm:pt modelId="{D4ACF327-AC7F-E14C-800C-EAC9D4E1DE3C}" type="pres">
      <dgm:prSet presAssocID="{AE068FBC-E3EB-2C43-B882-F0024A7EC3E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9E1597-2CED-7A44-8697-C15DFE2E5B45}" type="pres">
      <dgm:prSet presAssocID="{AE068FBC-E3EB-2C43-B882-F0024A7EC3E5}" presName="dummyMaxCanvas" presStyleCnt="0"/>
      <dgm:spPr/>
    </dgm:pt>
    <dgm:pt modelId="{B94C7C12-A8A4-5445-9AB9-1B16FC5C95A6}" type="pres">
      <dgm:prSet presAssocID="{AE068FBC-E3EB-2C43-B882-F0024A7EC3E5}" presName="parentComposite" presStyleCnt="0"/>
      <dgm:spPr/>
    </dgm:pt>
    <dgm:pt modelId="{268097F7-F3D2-404D-BE48-AA995748645C}" type="pres">
      <dgm:prSet presAssocID="{AE068FBC-E3EB-2C43-B882-F0024A7EC3E5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5829B2A0-606A-5F4A-9E4A-0C910E7E20C0}" type="pres">
      <dgm:prSet presAssocID="{AE068FBC-E3EB-2C43-B882-F0024A7EC3E5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FE46304-3F4F-1D4A-BD59-7658E9AAA280}" type="pres">
      <dgm:prSet presAssocID="{AE068FBC-E3EB-2C43-B882-F0024A7EC3E5}" presName="childrenComposite" presStyleCnt="0"/>
      <dgm:spPr/>
    </dgm:pt>
    <dgm:pt modelId="{CDAD9E0D-2689-6D45-A003-CD64CD1F17FB}" type="pres">
      <dgm:prSet presAssocID="{AE068FBC-E3EB-2C43-B882-F0024A7EC3E5}" presName="dummyMaxCanvas_ChildArea" presStyleCnt="0"/>
      <dgm:spPr/>
    </dgm:pt>
    <dgm:pt modelId="{DB3B2852-08B0-3C4A-8E24-6F1B38198892}" type="pres">
      <dgm:prSet presAssocID="{AE068FBC-E3EB-2C43-B882-F0024A7EC3E5}" presName="fulcrum" presStyleLbl="alignAccFollowNode1" presStyleIdx="2" presStyleCnt="4"/>
      <dgm:spPr/>
    </dgm:pt>
    <dgm:pt modelId="{B8096DEE-936A-AA44-AAB6-795669CFA785}" type="pres">
      <dgm:prSet presAssocID="{AE068FBC-E3EB-2C43-B882-F0024A7EC3E5}" presName="balance_13" presStyleLbl="alignAccFollowNode1" presStyleIdx="3" presStyleCnt="4">
        <dgm:presLayoutVars>
          <dgm:bulletEnabled val="1"/>
        </dgm:presLayoutVars>
      </dgm:prSet>
      <dgm:spPr/>
    </dgm:pt>
    <dgm:pt modelId="{8F1E7AC4-ACB9-8A48-8D0A-37DE44B373FC}" type="pres">
      <dgm:prSet presAssocID="{AE068FBC-E3EB-2C43-B882-F0024A7EC3E5}" presName="right_13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7FE9F-91A8-BD43-8FCE-0941949F62CC}" type="pres">
      <dgm:prSet presAssocID="{AE068FBC-E3EB-2C43-B882-F0024A7EC3E5}" presName="right_13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0AAB5-F90D-8E47-8903-10A2C94FA23B}" type="pres">
      <dgm:prSet presAssocID="{AE068FBC-E3EB-2C43-B882-F0024A7EC3E5}" presName="right_13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B11F4-201E-214E-B420-F1EF20E6C9BF}" type="pres">
      <dgm:prSet presAssocID="{AE068FBC-E3EB-2C43-B882-F0024A7EC3E5}" presName="left_13_1" presStyleLbl="node1" presStyleIdx="3" presStyleCnt="4" custScaleX="120131" custScaleY="232239" custLinFactNeighborX="4548" custLinFactNeighborY="-6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99FFB1-C834-E04A-9530-12145A77EA0C}" type="presOf" srcId="{99D97F6F-728F-234C-99BF-97676D8E21A9}" destId="{C8D0AAB5-F90D-8E47-8903-10A2C94FA23B}" srcOrd="0" destOrd="0" presId="urn:microsoft.com/office/officeart/2005/8/layout/balance1"/>
    <dgm:cxn modelId="{770D236B-2A34-8F4C-BB12-BB61C86F3B3F}" srcId="{AE068FBC-E3EB-2C43-B882-F0024A7EC3E5}" destId="{D1D773A3-EE54-4E4B-81E6-D50EA1F29045}" srcOrd="1" destOrd="0" parTransId="{5EB9F3E0-7B4B-FB49-B6BE-F9CF36B3BFFE}" sibTransId="{5CE85D4A-E7F5-3B4F-B8DB-287B8F2B9E5D}"/>
    <dgm:cxn modelId="{31900CDD-A4BA-644C-BD6B-827EF4577BBA}" type="presOf" srcId="{AE068FBC-E3EB-2C43-B882-F0024A7EC3E5}" destId="{D4ACF327-AC7F-E14C-800C-EAC9D4E1DE3C}" srcOrd="0" destOrd="0" presId="urn:microsoft.com/office/officeart/2005/8/layout/balance1"/>
    <dgm:cxn modelId="{DFB07D94-CE7B-5948-9984-2E2C87E8B8D4}" type="presOf" srcId="{B20304F5-6168-944E-A66E-93B4028B3507}" destId="{373B11F4-201E-214E-B420-F1EF20E6C9BF}" srcOrd="0" destOrd="0" presId="urn:microsoft.com/office/officeart/2005/8/layout/balance1"/>
    <dgm:cxn modelId="{BF82B9E2-F2E6-E44A-B52E-7BB774003A3C}" srcId="{966E4701-C6D7-5A4B-ADE4-7AFAFC48D156}" destId="{B20304F5-6168-944E-A66E-93B4028B3507}" srcOrd="0" destOrd="0" parTransId="{F33ACB9E-B8C0-7E46-8DFE-64BB2B609A75}" sibTransId="{7545B4E1-339D-E948-BC84-8212CB5592A5}"/>
    <dgm:cxn modelId="{E7722B9F-0216-8A4A-99B5-25F2DA259BF8}" srcId="{D1D773A3-EE54-4E4B-81E6-D50EA1F29045}" destId="{6642E406-8837-CF44-AD79-07B69CCEA7CB}" srcOrd="0" destOrd="0" parTransId="{74AC1434-1FE6-DE4B-BAAE-70C16D5CA447}" sibTransId="{428C85F2-7D94-E64A-981E-91F0019C6A8A}"/>
    <dgm:cxn modelId="{FF87CEC5-078C-0542-9681-CDE1125E3B96}" srcId="{D1D773A3-EE54-4E4B-81E6-D50EA1F29045}" destId="{FD1C7F5A-D107-D145-AF18-12418AE69862}" srcOrd="1" destOrd="0" parTransId="{C29D4228-0F4E-444C-B771-A136D61F05C5}" sibTransId="{4AB538DF-6962-194C-ACEC-C3943FBA3A53}"/>
    <dgm:cxn modelId="{268F2D7F-EC6D-D743-9C0B-3F912A01D11B}" srcId="{D1D773A3-EE54-4E4B-81E6-D50EA1F29045}" destId="{99D97F6F-728F-234C-99BF-97676D8E21A9}" srcOrd="2" destOrd="0" parTransId="{68476260-9066-1C4A-AF1E-F8A286960A46}" sibTransId="{82CD3937-6AE6-A342-AD11-3B662969D3F5}"/>
    <dgm:cxn modelId="{800124FF-DB73-6643-AA32-17C2259BBE9F}" type="presOf" srcId="{966E4701-C6D7-5A4B-ADE4-7AFAFC48D156}" destId="{268097F7-F3D2-404D-BE48-AA995748645C}" srcOrd="0" destOrd="0" presId="urn:microsoft.com/office/officeart/2005/8/layout/balance1"/>
    <dgm:cxn modelId="{379F46A2-E6EF-6847-87C3-66DDC2E9FA66}" type="presOf" srcId="{FD1C7F5A-D107-D145-AF18-12418AE69862}" destId="{5137FE9F-91A8-BD43-8FCE-0941949F62CC}" srcOrd="0" destOrd="0" presId="urn:microsoft.com/office/officeart/2005/8/layout/balance1"/>
    <dgm:cxn modelId="{DFA6E081-BC89-B94D-8E1F-E0BB353086C8}" type="presOf" srcId="{6642E406-8837-CF44-AD79-07B69CCEA7CB}" destId="{8F1E7AC4-ACB9-8A48-8D0A-37DE44B373FC}" srcOrd="0" destOrd="0" presId="urn:microsoft.com/office/officeart/2005/8/layout/balance1"/>
    <dgm:cxn modelId="{09FFE455-F997-DB40-91F0-CD6E42EF0740}" srcId="{AE068FBC-E3EB-2C43-B882-F0024A7EC3E5}" destId="{966E4701-C6D7-5A4B-ADE4-7AFAFC48D156}" srcOrd="0" destOrd="0" parTransId="{6BA9E120-1F42-B843-A64B-D9FE2E5D94B9}" sibTransId="{C0EFDCD5-F344-FE40-9712-DC3981471C92}"/>
    <dgm:cxn modelId="{308B0375-A563-5443-BAED-6A875C1B1539}" type="presOf" srcId="{D1D773A3-EE54-4E4B-81E6-D50EA1F29045}" destId="{5829B2A0-606A-5F4A-9E4A-0C910E7E20C0}" srcOrd="0" destOrd="0" presId="urn:microsoft.com/office/officeart/2005/8/layout/balance1"/>
    <dgm:cxn modelId="{5B0D5310-2641-C548-9DF4-9CB5BE52D466}" type="presParOf" srcId="{D4ACF327-AC7F-E14C-800C-EAC9D4E1DE3C}" destId="{049E1597-2CED-7A44-8697-C15DFE2E5B45}" srcOrd="0" destOrd="0" presId="urn:microsoft.com/office/officeart/2005/8/layout/balance1"/>
    <dgm:cxn modelId="{86DF9117-DEE7-7B4B-B0B5-69FAEE43BD0D}" type="presParOf" srcId="{D4ACF327-AC7F-E14C-800C-EAC9D4E1DE3C}" destId="{B94C7C12-A8A4-5445-9AB9-1B16FC5C95A6}" srcOrd="1" destOrd="0" presId="urn:microsoft.com/office/officeart/2005/8/layout/balance1"/>
    <dgm:cxn modelId="{97C4E14E-A68A-CE4A-9351-3C735345CB58}" type="presParOf" srcId="{B94C7C12-A8A4-5445-9AB9-1B16FC5C95A6}" destId="{268097F7-F3D2-404D-BE48-AA995748645C}" srcOrd="0" destOrd="0" presId="urn:microsoft.com/office/officeart/2005/8/layout/balance1"/>
    <dgm:cxn modelId="{22FCCDB2-DF60-284E-BC84-202F22BFF05C}" type="presParOf" srcId="{B94C7C12-A8A4-5445-9AB9-1B16FC5C95A6}" destId="{5829B2A0-606A-5F4A-9E4A-0C910E7E20C0}" srcOrd="1" destOrd="0" presId="urn:microsoft.com/office/officeart/2005/8/layout/balance1"/>
    <dgm:cxn modelId="{787E9797-6AB0-1341-ADC3-01296D9D2DE3}" type="presParOf" srcId="{D4ACF327-AC7F-E14C-800C-EAC9D4E1DE3C}" destId="{9FE46304-3F4F-1D4A-BD59-7658E9AAA280}" srcOrd="2" destOrd="0" presId="urn:microsoft.com/office/officeart/2005/8/layout/balance1"/>
    <dgm:cxn modelId="{4D00F3DF-DEDB-9A40-B27F-6E804A84DFC1}" type="presParOf" srcId="{9FE46304-3F4F-1D4A-BD59-7658E9AAA280}" destId="{CDAD9E0D-2689-6D45-A003-CD64CD1F17FB}" srcOrd="0" destOrd="0" presId="urn:microsoft.com/office/officeart/2005/8/layout/balance1"/>
    <dgm:cxn modelId="{5B804892-A256-2849-8D88-A7AD138E1AD8}" type="presParOf" srcId="{9FE46304-3F4F-1D4A-BD59-7658E9AAA280}" destId="{DB3B2852-08B0-3C4A-8E24-6F1B38198892}" srcOrd="1" destOrd="0" presId="urn:microsoft.com/office/officeart/2005/8/layout/balance1"/>
    <dgm:cxn modelId="{D5AFBD54-CD62-D040-8F66-B07AF113D9F6}" type="presParOf" srcId="{9FE46304-3F4F-1D4A-BD59-7658E9AAA280}" destId="{B8096DEE-936A-AA44-AAB6-795669CFA785}" srcOrd="2" destOrd="0" presId="urn:microsoft.com/office/officeart/2005/8/layout/balance1"/>
    <dgm:cxn modelId="{4E0310AD-D973-C149-8FE0-2D6D910E85E9}" type="presParOf" srcId="{9FE46304-3F4F-1D4A-BD59-7658E9AAA280}" destId="{8F1E7AC4-ACB9-8A48-8D0A-37DE44B373FC}" srcOrd="3" destOrd="0" presId="urn:microsoft.com/office/officeart/2005/8/layout/balance1"/>
    <dgm:cxn modelId="{7345E9CC-4041-904B-957E-21EA0E881768}" type="presParOf" srcId="{9FE46304-3F4F-1D4A-BD59-7658E9AAA280}" destId="{5137FE9F-91A8-BD43-8FCE-0941949F62CC}" srcOrd="4" destOrd="0" presId="urn:microsoft.com/office/officeart/2005/8/layout/balance1"/>
    <dgm:cxn modelId="{7EFD3651-5D87-2340-AE65-00BD941D5F52}" type="presParOf" srcId="{9FE46304-3F4F-1D4A-BD59-7658E9AAA280}" destId="{C8D0AAB5-F90D-8E47-8903-10A2C94FA23B}" srcOrd="5" destOrd="0" presId="urn:microsoft.com/office/officeart/2005/8/layout/balance1"/>
    <dgm:cxn modelId="{5C49B87D-FCA9-2848-9005-29F834E892BF}" type="presParOf" srcId="{9FE46304-3F4F-1D4A-BD59-7658E9AAA280}" destId="{373B11F4-201E-214E-B420-F1EF20E6C9BF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C6D8B-E97E-4D42-94A9-FBA50A7519E5}">
      <dsp:nvSpPr>
        <dsp:cNvPr id="0" name=""/>
        <dsp:cNvSpPr/>
      </dsp:nvSpPr>
      <dsp:spPr>
        <a:xfrm>
          <a:off x="1989696" y="0"/>
          <a:ext cx="1565223" cy="943975"/>
        </a:xfrm>
        <a:prstGeom prst="trapezoid">
          <a:avLst>
            <a:gd name="adj" fmla="val 82906"/>
          </a:avLst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Необходимое</a:t>
          </a:r>
          <a:endParaRPr lang="ru-RU" sz="2000" kern="1200" dirty="0"/>
        </a:p>
      </dsp:txBody>
      <dsp:txXfrm>
        <a:off x="1989696" y="0"/>
        <a:ext cx="1565223" cy="943975"/>
      </dsp:txXfrm>
    </dsp:sp>
    <dsp:sp modelId="{3A5A1444-483C-1946-B4F1-0B8A4C4FC2A6}">
      <dsp:nvSpPr>
        <dsp:cNvPr id="0" name=""/>
        <dsp:cNvSpPr/>
      </dsp:nvSpPr>
      <dsp:spPr>
        <a:xfrm>
          <a:off x="1388316" y="943975"/>
          <a:ext cx="2767982" cy="725376"/>
        </a:xfrm>
        <a:prstGeom prst="trapezoid">
          <a:avLst>
            <a:gd name="adj" fmla="val 82906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Полезное</a:t>
          </a:r>
          <a:endParaRPr lang="ru-RU" sz="2000" kern="1200" dirty="0"/>
        </a:p>
      </dsp:txBody>
      <dsp:txXfrm>
        <a:off x="1872713" y="943975"/>
        <a:ext cx="1799188" cy="725376"/>
      </dsp:txXfrm>
    </dsp:sp>
    <dsp:sp modelId="{5E167B2A-D7B3-2348-8485-EEAC5D9B22F2}">
      <dsp:nvSpPr>
        <dsp:cNvPr id="0" name=""/>
        <dsp:cNvSpPr/>
      </dsp:nvSpPr>
      <dsp:spPr>
        <a:xfrm>
          <a:off x="922205" y="1669351"/>
          <a:ext cx="3700204" cy="562216"/>
        </a:xfrm>
        <a:prstGeom prst="trapezoid">
          <a:avLst>
            <a:gd name="adj" fmla="val 82906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Бесполезное</a:t>
          </a:r>
          <a:endParaRPr lang="ru-RU" sz="2000" kern="1200" dirty="0"/>
        </a:p>
      </dsp:txBody>
      <dsp:txXfrm>
        <a:off x="1569741" y="1669351"/>
        <a:ext cx="2405132" cy="562216"/>
      </dsp:txXfrm>
    </dsp:sp>
    <dsp:sp modelId="{8E7856E4-6BDD-8644-8B15-F7201EF1F3DB}">
      <dsp:nvSpPr>
        <dsp:cNvPr id="0" name=""/>
        <dsp:cNvSpPr/>
      </dsp:nvSpPr>
      <dsp:spPr>
        <a:xfrm>
          <a:off x="0" y="2231567"/>
          <a:ext cx="5544616" cy="1112352"/>
        </a:xfrm>
        <a:prstGeom prst="trapezoid">
          <a:avLst>
            <a:gd name="adj" fmla="val 8290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Некоммерческое</a:t>
          </a:r>
          <a:endParaRPr lang="ru-RU" sz="2000" kern="1200" dirty="0"/>
        </a:p>
      </dsp:txBody>
      <dsp:txXfrm>
        <a:off x="970307" y="2231567"/>
        <a:ext cx="3604000" cy="11123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13852-18D5-7142-97CB-66CB3103398F}">
      <dsp:nvSpPr>
        <dsp:cNvPr id="0" name=""/>
        <dsp:cNvSpPr/>
      </dsp:nvSpPr>
      <dsp:spPr>
        <a:xfrm>
          <a:off x="0" y="0"/>
          <a:ext cx="72104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667216-F895-FD49-9BC9-31FEE78C9357}">
      <dsp:nvSpPr>
        <dsp:cNvPr id="0" name=""/>
        <dsp:cNvSpPr/>
      </dsp:nvSpPr>
      <dsp:spPr>
        <a:xfrm>
          <a:off x="0" y="0"/>
          <a:ext cx="1442085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Некоммерческая 50% (50000)</a:t>
          </a:r>
          <a:endParaRPr lang="ru-RU" sz="1400" kern="1200" dirty="0"/>
        </a:p>
      </dsp:txBody>
      <dsp:txXfrm>
        <a:off x="0" y="0"/>
        <a:ext cx="1442085" cy="2262981"/>
      </dsp:txXfrm>
    </dsp:sp>
    <dsp:sp modelId="{E4372258-103F-374C-B0AA-7ED2F88DE805}">
      <dsp:nvSpPr>
        <dsp:cNvPr id="0" name=""/>
        <dsp:cNvSpPr/>
      </dsp:nvSpPr>
      <dsp:spPr>
        <a:xfrm>
          <a:off x="0" y="2262981"/>
          <a:ext cx="7210425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FE7F1B-9DBE-4A49-9A1E-FA720AB961D5}">
      <dsp:nvSpPr>
        <dsp:cNvPr id="0" name=""/>
        <dsp:cNvSpPr/>
      </dsp:nvSpPr>
      <dsp:spPr>
        <a:xfrm>
          <a:off x="0" y="2262981"/>
          <a:ext cx="1442085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Коммерческая 50% (50 000)</a:t>
          </a:r>
          <a:endParaRPr lang="ru-RU" sz="1400" kern="1200" dirty="0"/>
        </a:p>
      </dsp:txBody>
      <dsp:txXfrm>
        <a:off x="0" y="2262981"/>
        <a:ext cx="1442085" cy="2262981"/>
      </dsp:txXfrm>
    </dsp:sp>
    <dsp:sp modelId="{4979DFE3-E1B7-A245-90CF-05AFC0283837}">
      <dsp:nvSpPr>
        <dsp:cNvPr id="0" name=""/>
        <dsp:cNvSpPr/>
      </dsp:nvSpPr>
      <dsp:spPr>
        <a:xfrm>
          <a:off x="1550241" y="2315578"/>
          <a:ext cx="2776013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Бесполезная </a:t>
          </a:r>
          <a:endParaRPr lang="ru-RU" sz="2900" kern="1200" dirty="0"/>
        </a:p>
      </dsp:txBody>
      <dsp:txXfrm>
        <a:off x="1550241" y="2315578"/>
        <a:ext cx="2776013" cy="1051932"/>
      </dsp:txXfrm>
    </dsp:sp>
    <dsp:sp modelId="{907A9512-FCA6-9D49-ABA3-29D780F480B9}">
      <dsp:nvSpPr>
        <dsp:cNvPr id="0" name=""/>
        <dsp:cNvSpPr/>
      </dsp:nvSpPr>
      <dsp:spPr>
        <a:xfrm>
          <a:off x="1442085" y="3367510"/>
          <a:ext cx="5768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40C8C64-F686-0148-A9C3-E46C09241203}">
      <dsp:nvSpPr>
        <dsp:cNvPr id="0" name=""/>
        <dsp:cNvSpPr/>
      </dsp:nvSpPr>
      <dsp:spPr>
        <a:xfrm>
          <a:off x="1550241" y="3420107"/>
          <a:ext cx="2776013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Полезная (10%) 5000</a:t>
          </a:r>
          <a:endParaRPr lang="ru-RU" sz="2900" kern="1200" dirty="0"/>
        </a:p>
      </dsp:txBody>
      <dsp:txXfrm>
        <a:off x="1550241" y="3420107"/>
        <a:ext cx="2776013" cy="1051932"/>
      </dsp:txXfrm>
    </dsp:sp>
    <dsp:sp modelId="{09041C04-8AA6-B743-AEAA-BBD4DFFB6676}">
      <dsp:nvSpPr>
        <dsp:cNvPr id="0" name=""/>
        <dsp:cNvSpPr/>
      </dsp:nvSpPr>
      <dsp:spPr>
        <a:xfrm>
          <a:off x="4434411" y="3420107"/>
          <a:ext cx="2776013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Необходимая (10%) 500</a:t>
          </a:r>
          <a:endParaRPr lang="ru-RU" sz="2900" kern="1200" dirty="0"/>
        </a:p>
      </dsp:txBody>
      <dsp:txXfrm>
        <a:off x="4434411" y="3420107"/>
        <a:ext cx="2776013" cy="1051932"/>
      </dsp:txXfrm>
    </dsp:sp>
    <dsp:sp modelId="{69C6CB44-E2C3-E24E-A0C2-D89F292DD2E2}">
      <dsp:nvSpPr>
        <dsp:cNvPr id="0" name=""/>
        <dsp:cNvSpPr/>
      </dsp:nvSpPr>
      <dsp:spPr>
        <a:xfrm>
          <a:off x="1442085" y="4472040"/>
          <a:ext cx="5768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097F7-F3D2-404D-BE48-AA995748645C}">
      <dsp:nvSpPr>
        <dsp:cNvPr id="0" name=""/>
        <dsp:cNvSpPr/>
      </dsp:nvSpPr>
      <dsp:spPr>
        <a:xfrm>
          <a:off x="1030413" y="0"/>
          <a:ext cx="1395728" cy="77540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Базовая</a:t>
          </a:r>
          <a:endParaRPr lang="ru-RU" sz="2300" kern="1200" dirty="0"/>
        </a:p>
      </dsp:txBody>
      <dsp:txXfrm>
        <a:off x="1053124" y="22711"/>
        <a:ext cx="1350306" cy="729982"/>
      </dsp:txXfrm>
    </dsp:sp>
    <dsp:sp modelId="{5829B2A0-606A-5F4A-9E4A-0C910E7E20C0}">
      <dsp:nvSpPr>
        <dsp:cNvPr id="0" name=""/>
        <dsp:cNvSpPr/>
      </dsp:nvSpPr>
      <dsp:spPr>
        <a:xfrm>
          <a:off x="3046465" y="0"/>
          <a:ext cx="1395728" cy="77540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Пакетная</a:t>
          </a:r>
          <a:endParaRPr lang="ru-RU" sz="2300" kern="1200" dirty="0"/>
        </a:p>
      </dsp:txBody>
      <dsp:txXfrm>
        <a:off x="3069176" y="22711"/>
        <a:ext cx="1350306" cy="729982"/>
      </dsp:txXfrm>
    </dsp:sp>
    <dsp:sp modelId="{DB3B2852-08B0-3C4A-8E24-6F1B38198892}">
      <dsp:nvSpPr>
        <dsp:cNvPr id="0" name=""/>
        <dsp:cNvSpPr/>
      </dsp:nvSpPr>
      <dsp:spPr>
        <a:xfrm>
          <a:off x="2445527" y="3295469"/>
          <a:ext cx="581553" cy="58155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96DEE-936A-AA44-AAB6-795669CFA785}">
      <dsp:nvSpPr>
        <dsp:cNvPr id="0" name=""/>
        <dsp:cNvSpPr/>
      </dsp:nvSpPr>
      <dsp:spPr>
        <a:xfrm rot="240000">
          <a:off x="991110" y="3046267"/>
          <a:ext cx="3490386" cy="2440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E7AC4-ACB9-8A48-8D0A-37DE44B373FC}">
      <dsp:nvSpPr>
        <dsp:cNvPr id="0" name=""/>
        <dsp:cNvSpPr/>
      </dsp:nvSpPr>
      <dsp:spPr>
        <a:xfrm rot="240000">
          <a:off x="3086784" y="2436028"/>
          <a:ext cx="1392631" cy="6488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Коллекция 3</a:t>
          </a:r>
          <a:endParaRPr lang="ru-RU" sz="1700" kern="1200" dirty="0"/>
        </a:p>
      </dsp:txBody>
      <dsp:txXfrm>
        <a:off x="3118457" y="2467701"/>
        <a:ext cx="1329285" cy="585477"/>
      </dsp:txXfrm>
    </dsp:sp>
    <dsp:sp modelId="{5137FE9F-91A8-BD43-8FCE-0941949F62CC}">
      <dsp:nvSpPr>
        <dsp:cNvPr id="0" name=""/>
        <dsp:cNvSpPr/>
      </dsp:nvSpPr>
      <dsp:spPr>
        <a:xfrm rot="240000">
          <a:off x="3137185" y="1738164"/>
          <a:ext cx="1392631" cy="6488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Коллекция 2</a:t>
          </a:r>
          <a:endParaRPr lang="ru-RU" sz="1700" kern="1200" dirty="0"/>
        </a:p>
      </dsp:txBody>
      <dsp:txXfrm>
        <a:off x="3168858" y="1769837"/>
        <a:ext cx="1329285" cy="585477"/>
      </dsp:txXfrm>
    </dsp:sp>
    <dsp:sp modelId="{C8D0AAB5-F90D-8E47-8903-10A2C94FA23B}">
      <dsp:nvSpPr>
        <dsp:cNvPr id="0" name=""/>
        <dsp:cNvSpPr/>
      </dsp:nvSpPr>
      <dsp:spPr>
        <a:xfrm rot="240000">
          <a:off x="3187587" y="1055808"/>
          <a:ext cx="1392631" cy="6488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Коллекция 1</a:t>
          </a:r>
          <a:endParaRPr lang="ru-RU" sz="1700" kern="1200" dirty="0"/>
        </a:p>
      </dsp:txBody>
      <dsp:txXfrm>
        <a:off x="3219260" y="1087481"/>
        <a:ext cx="1329285" cy="585477"/>
      </dsp:txXfrm>
    </dsp:sp>
    <dsp:sp modelId="{373B11F4-201E-214E-B420-F1EF20E6C9BF}">
      <dsp:nvSpPr>
        <dsp:cNvPr id="0" name=""/>
        <dsp:cNvSpPr/>
      </dsp:nvSpPr>
      <dsp:spPr>
        <a:xfrm rot="240000">
          <a:off x="1044576" y="1363198"/>
          <a:ext cx="1614196" cy="16201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ИТ-платформа</a:t>
          </a:r>
          <a:endParaRPr lang="ru-RU" sz="3200" kern="1200" dirty="0"/>
        </a:p>
      </dsp:txBody>
      <dsp:txXfrm>
        <a:off x="1123375" y="1441997"/>
        <a:ext cx="1456598" cy="1462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9ECBDD4-B6DF-7746-8F3C-9E1ABF85267D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27AE53-1AF4-124F-960D-371A542EC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832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3F36C-61AD-D945-93CE-AB4D8DEB9074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4FC5-7372-3E44-9B69-F84A2EFF1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61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09E74-BCC6-D94E-8FF1-A0D664C2A488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EE019-474D-E44D-A80F-0A37E06D4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FF1C-3B00-B847-8F9A-482318E946D5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B9AE8-CE2B-4747-97A5-ABACC2A97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39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7928-12D5-FE44-9738-A6A64F4C313E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A57F-6443-C14F-BF1A-CB1EE1D0E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01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2DE98-0D7E-7E45-B2D5-8FB88C3D4712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3001-CB81-DE41-B0D3-DDEFE7B80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99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DC0B8-B968-1942-85F6-180FB1C174D3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050D-5F96-1745-81E5-951509409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89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E866-B11D-F148-AED7-97EBD7731B66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00C2-29A7-D447-B2BE-F694C5650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6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5C24F-BABD-5743-AB6A-10EF8ED0E93D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F7745-6C8C-4A4C-B80F-F898475FB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52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8AEE0-FFCC-2F4C-AF50-00F28EA38BA1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3EE8-F448-8B42-89BC-F7F1781D4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E2-1F9E-334E-A1C5-50A4FA1CF4DC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1FFC3-8DB1-9D47-8CA8-C833B5463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64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Чтобы добавить рисунок, перетащите его на заполнитель или щелкните значок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7FC3B-803C-5342-BD01-BFF7C4F9F7E6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D7016-7F16-5942-8628-BD89FE41D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20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954D30B-0603-8849-810E-6FA483F89C9A}" type="datetimeFigureOut">
              <a:rPr lang="ru-RU"/>
              <a:pPr>
                <a:defRPr/>
              </a:pPr>
              <a:t>22.06.14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874F9B-36B5-A842-8ABD-BBE41254E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777875"/>
          </a:xfrm>
        </p:spPr>
        <p:txBody>
          <a:bodyPr/>
          <a:lstStyle/>
          <a:p>
            <a:endParaRPr kumimoji="0" lang="ru-RU">
              <a:latin typeface="Calibri" charset="0"/>
            </a:endParaRPr>
          </a:p>
        </p:txBody>
      </p:sp>
      <p:sp>
        <p:nvSpPr>
          <p:cNvPr id="2050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r>
              <a:rPr kumimoji="0" lang="ru-RU">
                <a:latin typeface="Calibri" charset="0"/>
              </a:rPr>
              <a:t>Библиотеки и издательства в новой медийной среде</a:t>
            </a:r>
          </a:p>
        </p:txBody>
      </p:sp>
      <p:pic>
        <p:nvPicPr>
          <p:cNvPr id="2051" name="Изображение 3" descr="Фирменный стиль-титул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79712" y="2204864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Оптимизация вузовской подписки и гибкое </a:t>
            </a:r>
            <a:r>
              <a:rPr lang="ru-RU" sz="3200" dirty="0" smtClean="0"/>
              <a:t>комплектование </a:t>
            </a:r>
            <a:r>
              <a:rPr lang="ru-RU" sz="3200" dirty="0"/>
              <a:t>как стратегия экономики электронных </a:t>
            </a:r>
            <a:r>
              <a:rPr lang="ru-RU" sz="3200" dirty="0" smtClean="0"/>
              <a:t>ресурсов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5085184"/>
            <a:ext cx="47307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Костюк К.Н.</a:t>
            </a:r>
          </a:p>
          <a:p>
            <a:r>
              <a:rPr lang="ru-RU" dirty="0" smtClean="0"/>
              <a:t>Генеральный директор ООО «</a:t>
            </a:r>
            <a:r>
              <a:rPr lang="ru-RU" dirty="0" err="1" smtClean="0"/>
              <a:t>Директ</a:t>
            </a:r>
            <a:r>
              <a:rPr lang="ru-RU" dirty="0" smtClean="0"/>
              <a:t>-Медиа»</a:t>
            </a:r>
          </a:p>
          <a:p>
            <a:r>
              <a:rPr lang="ru-RU" dirty="0" smtClean="0"/>
              <a:t>Санкт-Петербург, июнь 2014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Образование </a:t>
            </a:r>
            <a:r>
              <a:rPr kumimoji="0" lang="en-US" sz="3200" dirty="0" smtClean="0">
                <a:latin typeface="Calibri" charset="0"/>
              </a:rPr>
              <a:t>versus </a:t>
            </a:r>
            <a:r>
              <a:rPr kumimoji="0" lang="ru-RU" sz="3200" dirty="0" smtClean="0">
                <a:latin typeface="Calibri" charset="0"/>
              </a:rPr>
              <a:t>Наука</a:t>
            </a:r>
            <a:endParaRPr kumimoji="0" lang="ru-RU" sz="3200" dirty="0">
              <a:latin typeface="Calibri" charset="0"/>
            </a:endParaRPr>
          </a:p>
        </p:txBody>
      </p:sp>
      <p:graphicFrame>
        <p:nvGraphicFramePr>
          <p:cNvPr id="2" name="Содержимое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247225"/>
              </p:ext>
            </p:extLst>
          </p:nvPr>
        </p:nvGraphicFramePr>
        <p:xfrm>
          <a:off x="1476375" y="1600200"/>
          <a:ext cx="7210425" cy="4444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3475"/>
                <a:gridCol w="2403475"/>
                <a:gridCol w="2403475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800000"/>
                          </a:solidFill>
                        </a:rPr>
                        <a:t>Образование</a:t>
                      </a:r>
                      <a:endParaRPr lang="ru-RU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800000"/>
                          </a:solidFill>
                        </a:rPr>
                        <a:t>Наука</a:t>
                      </a:r>
                      <a:endParaRPr lang="ru-RU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800000"/>
                          </a:solidFill>
                        </a:rPr>
                        <a:t>С чем работаем:</a:t>
                      </a:r>
                      <a:endParaRPr lang="ru-RU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Учебник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Монографии и статьи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800000"/>
                          </a:solidFill>
                        </a:rPr>
                        <a:t>К чему обращаемся:</a:t>
                      </a:r>
                      <a:endParaRPr lang="ru-RU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Научная информация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800000"/>
                          </a:solidFill>
                        </a:rPr>
                        <a:t>В каких объемах востребованы:</a:t>
                      </a:r>
                      <a:endParaRPr lang="ru-RU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Посильные</a:t>
                      </a:r>
                      <a:r>
                        <a:rPr lang="ru-RU" sz="1400" baseline="0" dirty="0" smtClean="0"/>
                        <a:t> о</a:t>
                      </a:r>
                      <a:r>
                        <a:rPr lang="ru-RU" sz="1400" dirty="0" smtClean="0"/>
                        <a:t>бъемы усвоения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Широкие объемы исследования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800000"/>
                          </a:solidFill>
                        </a:rPr>
                        <a:t>Формы коммуникации:</a:t>
                      </a:r>
                      <a:endParaRPr lang="ru-RU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Усвоение и запоминание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Творческий обмен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800000"/>
                          </a:solidFill>
                        </a:rPr>
                        <a:t>Направленность:</a:t>
                      </a:r>
                      <a:endParaRPr lang="ru-RU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Обобщенное фиксированное знание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Инновационная творческая мысль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800000"/>
                          </a:solidFill>
                        </a:rPr>
                        <a:t>Требования:</a:t>
                      </a:r>
                      <a:endParaRPr lang="ru-RU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Высокое</a:t>
                      </a:r>
                      <a:r>
                        <a:rPr lang="ru-RU" sz="1400" baseline="0" dirty="0" smtClean="0"/>
                        <a:t> к</a:t>
                      </a:r>
                      <a:r>
                        <a:rPr lang="ru-RU" sz="1400" dirty="0" smtClean="0"/>
                        <a:t>ачество подготовки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Репрезентативное количество источников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800000"/>
                          </a:solidFill>
                        </a:rPr>
                        <a:t>Способы распространения:</a:t>
                      </a:r>
                      <a:endParaRPr lang="ru-RU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Коммерческие,</a:t>
                      </a:r>
                      <a:r>
                        <a:rPr lang="ru-RU" sz="1400" baseline="0" dirty="0" smtClean="0"/>
                        <a:t> лицензионные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Некоммерческие,</a:t>
                      </a:r>
                      <a:r>
                        <a:rPr lang="ru-RU" sz="1400" baseline="0" dirty="0" smtClean="0"/>
                        <a:t> о</a:t>
                      </a:r>
                      <a:r>
                        <a:rPr lang="ru-RU" sz="1400" dirty="0" smtClean="0"/>
                        <a:t>ткрытые,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800000"/>
                          </a:solidFill>
                        </a:rPr>
                        <a:t>Формы доступа:</a:t>
                      </a:r>
                      <a:endParaRPr lang="ru-RU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Точечные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Пакетные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800000"/>
                          </a:solidFill>
                        </a:rPr>
                        <a:t>Характер</a:t>
                      </a:r>
                      <a:r>
                        <a:rPr lang="ru-RU" sz="1400" baseline="0" dirty="0" smtClean="0">
                          <a:solidFill>
                            <a:srgbClr val="800000"/>
                          </a:solidFill>
                        </a:rPr>
                        <a:t> ресурсов:</a:t>
                      </a:r>
                      <a:endParaRPr lang="ru-RU" sz="1400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Специальные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Универсальные, междисциплинарные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996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Образование через науку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548383" y="1412776"/>
            <a:ext cx="7488113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400" dirty="0" smtClean="0">
                <a:latin typeface="Calibri" charset="0"/>
              </a:rPr>
              <a:t>Реформа высшего образования направлена на претворение </a:t>
            </a:r>
            <a:r>
              <a:rPr kumimoji="0" lang="ru-RU" sz="2400" b="1" dirty="0" smtClean="0">
                <a:latin typeface="Calibri" charset="0"/>
              </a:rPr>
              <a:t>научно-образовательного подхода</a:t>
            </a:r>
            <a:r>
              <a:rPr kumimoji="0" lang="ru-RU" sz="2400" dirty="0" smtClean="0">
                <a:latin typeface="Calibri" charset="0"/>
              </a:rPr>
              <a:t>, синтез парадигм: в этом суть </a:t>
            </a:r>
            <a:r>
              <a:rPr kumimoji="0" lang="ru-RU" sz="2400" dirty="0" err="1" smtClean="0">
                <a:latin typeface="Calibri" charset="0"/>
              </a:rPr>
              <a:t>деятельностного</a:t>
            </a:r>
            <a:r>
              <a:rPr kumimoji="0" lang="ru-RU" sz="2400" dirty="0">
                <a:latin typeface="Calibri" charset="0"/>
              </a:rPr>
              <a:t> </a:t>
            </a:r>
            <a:r>
              <a:rPr kumimoji="0" lang="ru-RU" sz="2400" dirty="0" smtClean="0">
                <a:latin typeface="Calibri" charset="0"/>
              </a:rPr>
              <a:t>и </a:t>
            </a:r>
            <a:r>
              <a:rPr kumimoji="0" lang="ru-RU" sz="2400" dirty="0" err="1" smtClean="0">
                <a:latin typeface="Calibri" charset="0"/>
              </a:rPr>
              <a:t>компетентностного</a:t>
            </a:r>
            <a:r>
              <a:rPr kumimoji="0" lang="ru-RU" sz="2400" dirty="0" smtClean="0">
                <a:latin typeface="Calibri" charset="0"/>
              </a:rPr>
              <a:t> подходов</a:t>
            </a:r>
          </a:p>
          <a:p>
            <a:r>
              <a:rPr kumimoji="0" lang="ru-RU" sz="2000" i="1" dirty="0" smtClean="0">
                <a:latin typeface="Calibri" charset="0"/>
              </a:rPr>
              <a:t>Несовременно</a:t>
            </a:r>
            <a:r>
              <a:rPr kumimoji="0" lang="ru-RU" sz="2000" dirty="0" smtClean="0">
                <a:latin typeface="Calibri" charset="0"/>
              </a:rPr>
              <a:t>: учиться по одному учебнику, по базовому профилю, только лишь усваивая теоретические знания;</a:t>
            </a:r>
          </a:p>
          <a:p>
            <a:r>
              <a:rPr kumimoji="0" lang="ru-RU" sz="2000" i="1" dirty="0" smtClean="0">
                <a:latin typeface="Calibri" charset="0"/>
              </a:rPr>
              <a:t>Современно</a:t>
            </a:r>
            <a:r>
              <a:rPr kumimoji="0" lang="ru-RU" sz="2000" dirty="0" smtClean="0">
                <a:latin typeface="Calibri" charset="0"/>
              </a:rPr>
              <a:t>: учиться в процессе творческой и практической работы, в процессе дискуссии, самостоятельной разработки междисциплинарных тем. 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Вузы-консерваторы, ориентированные только на образование, выбирают минимальные расходы на электронные ресурсы, точечное комплектование, простые решения.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Вузы-лидеры, ориентированные на науку, выбирают только научные ресурсы, ведут избирательную политику. </a:t>
            </a:r>
          </a:p>
        </p:txBody>
      </p:sp>
    </p:spTree>
    <p:extLst>
      <p:ext uri="{BB962C8B-B14F-4D97-AF65-F5344CB8AC3E}">
        <p14:creationId xmlns:p14="http://schemas.microsoft.com/office/powerpoint/2010/main" val="4146454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Модели подписки на рынке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1. </a:t>
            </a:r>
            <a:r>
              <a:rPr kumimoji="0" lang="ru-RU" sz="2000" b="1" dirty="0" smtClean="0">
                <a:latin typeface="Calibri" charset="0"/>
              </a:rPr>
              <a:t>Базовые коллекции </a:t>
            </a:r>
            <a:r>
              <a:rPr kumimoji="0" lang="ru-RU" sz="2000" dirty="0" smtClean="0">
                <a:latin typeface="Calibri" charset="0"/>
              </a:rPr>
              <a:t>– политематические универсальные книжные коллекции, сформированные по принципу полного пакетирования. Отвечают задачам научного исследования и отчетности по </a:t>
            </a:r>
            <a:r>
              <a:rPr kumimoji="0" lang="ru-RU" sz="2000" dirty="0" err="1" smtClean="0">
                <a:latin typeface="Calibri" charset="0"/>
              </a:rPr>
              <a:t>книгообеспеченности</a:t>
            </a:r>
            <a:r>
              <a:rPr kumimoji="0" lang="ru-RU" sz="2000" dirty="0" smtClean="0">
                <a:latin typeface="Calibri" charset="0"/>
              </a:rPr>
              <a:t>.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2. </a:t>
            </a:r>
            <a:r>
              <a:rPr kumimoji="0" lang="ru-RU" sz="2000" b="1" dirty="0" smtClean="0">
                <a:latin typeface="Calibri" charset="0"/>
              </a:rPr>
              <a:t>Издательские коллекции </a:t>
            </a:r>
            <a:r>
              <a:rPr kumimoji="0" lang="ru-RU" sz="2000" dirty="0" smtClean="0">
                <a:latin typeface="Calibri" charset="0"/>
              </a:rPr>
              <a:t>– профильные коллекции от издательств, концентрирующих учебную литературу. Несут в себе издательский бренд, сформированы по принципу частичного пакетирования.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3. </a:t>
            </a:r>
            <a:r>
              <a:rPr kumimoji="0" lang="ru-RU" sz="2000" b="1" dirty="0" smtClean="0">
                <a:latin typeface="Calibri" charset="0"/>
              </a:rPr>
              <a:t>Тематические коллекции </a:t>
            </a:r>
            <a:r>
              <a:rPr kumimoji="0" lang="ru-RU" sz="2000" dirty="0" smtClean="0">
                <a:latin typeface="Calibri" charset="0"/>
              </a:rPr>
              <a:t>– профильные коллекции литературы, объединяющие ресурсы издательств и университетов. Частичное пакетирование, совмещающее научную и учебную литературу по теме.</a:t>
            </a:r>
          </a:p>
          <a:p>
            <a:pPr marL="0" indent="0">
              <a:buNone/>
            </a:pPr>
            <a:r>
              <a:rPr kumimoji="0" lang="ru-RU" sz="2000" dirty="0">
                <a:latin typeface="Calibri" charset="0"/>
              </a:rPr>
              <a:t>4</a:t>
            </a:r>
            <a:r>
              <a:rPr kumimoji="0" lang="ru-RU" sz="2000" dirty="0" smtClean="0">
                <a:latin typeface="Calibri" charset="0"/>
              </a:rPr>
              <a:t>. </a:t>
            </a:r>
            <a:r>
              <a:rPr kumimoji="0" lang="ru-RU" sz="2000" b="1" dirty="0" smtClean="0">
                <a:latin typeface="Calibri" charset="0"/>
              </a:rPr>
              <a:t>Точечные </a:t>
            </a:r>
            <a:r>
              <a:rPr kumimoji="0" lang="ru-RU" sz="2000" b="1" dirty="0" err="1" smtClean="0">
                <a:latin typeface="Calibri" charset="0"/>
              </a:rPr>
              <a:t>покнижные</a:t>
            </a:r>
            <a:r>
              <a:rPr kumimoji="0" lang="ru-RU" sz="2000" b="1" dirty="0" smtClean="0">
                <a:latin typeface="Calibri" charset="0"/>
              </a:rPr>
              <a:t> закупки </a:t>
            </a:r>
            <a:r>
              <a:rPr kumimoji="0" lang="ru-RU" sz="2000" dirty="0" smtClean="0">
                <a:latin typeface="Calibri" charset="0"/>
              </a:rPr>
              <a:t>– аналог традиционного комплектования. Отрицают пакетирование, отвечают традиционным подходам в образовании.</a:t>
            </a:r>
          </a:p>
        </p:txBody>
      </p:sp>
    </p:spTree>
    <p:extLst>
      <p:ext uri="{BB962C8B-B14F-4D97-AF65-F5344CB8AC3E}">
        <p14:creationId xmlns:p14="http://schemas.microsoft.com/office/powerpoint/2010/main" val="407655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Кто что подписывает?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610047" y="1340768"/>
            <a:ext cx="721042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1. </a:t>
            </a:r>
            <a:r>
              <a:rPr kumimoji="0" lang="ru-RU" sz="2000" b="1" dirty="0" smtClean="0">
                <a:latin typeface="Calibri" charset="0"/>
              </a:rPr>
              <a:t>Базовые коллекции </a:t>
            </a:r>
            <a:r>
              <a:rPr kumimoji="0" lang="ru-RU" sz="2000" dirty="0" smtClean="0">
                <a:latin typeface="Calibri" charset="0"/>
              </a:rPr>
              <a:t>– </a:t>
            </a: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незаменимы для научно-ориентированных вузов</a:t>
            </a:r>
          </a:p>
          <a:p>
            <a:pPr>
              <a:buFontTx/>
              <a:buChar char="-"/>
            </a:pPr>
            <a:r>
              <a:rPr kumimoji="0" lang="ru-RU" sz="2000" dirty="0" smtClean="0">
                <a:latin typeface="Calibri" charset="0"/>
              </a:rPr>
              <a:t>Крупные универсальные вузы для закрытия базовых дисциплин</a:t>
            </a:r>
          </a:p>
          <a:p>
            <a:pPr>
              <a:buFontTx/>
              <a:buChar char="-"/>
            </a:pPr>
            <a:r>
              <a:rPr kumimoji="0" lang="ru-RU" sz="2000" dirty="0" smtClean="0">
                <a:latin typeface="Calibri" charset="0"/>
              </a:rPr>
              <a:t>Средние и небольшие вузы для «галочки» по ЭБС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2. </a:t>
            </a:r>
            <a:r>
              <a:rPr kumimoji="0" lang="ru-RU" sz="2000" b="1" dirty="0" smtClean="0">
                <a:latin typeface="Calibri" charset="0"/>
              </a:rPr>
              <a:t>Издательские коллекции </a:t>
            </a:r>
            <a:r>
              <a:rPr kumimoji="0" lang="ru-RU" sz="2000" dirty="0" smtClean="0">
                <a:latin typeface="Calibri" charset="0"/>
              </a:rPr>
              <a:t>– </a:t>
            </a: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безальтернативно для работы с ведущими издательствами</a:t>
            </a:r>
            <a:r>
              <a:rPr kumimoji="0" lang="ru-RU" sz="2000" dirty="0" smtClean="0">
                <a:latin typeface="Calibri" charset="0"/>
              </a:rPr>
              <a:t/>
            </a:r>
            <a:br>
              <a:rPr kumimoji="0" lang="ru-RU" sz="2000" dirty="0" smtClean="0">
                <a:latin typeface="Calibri" charset="0"/>
              </a:rPr>
            </a:br>
            <a:r>
              <a:rPr kumimoji="0" lang="ru-RU" sz="2000" dirty="0" smtClean="0">
                <a:latin typeface="Calibri" charset="0"/>
              </a:rPr>
              <a:t>- Крупные и средние вузы для закрытия профильных направлений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3. </a:t>
            </a:r>
            <a:r>
              <a:rPr kumimoji="0" lang="ru-RU" sz="2000" b="1" dirty="0" smtClean="0">
                <a:latin typeface="Calibri" charset="0"/>
              </a:rPr>
              <a:t>Тематические коллекции </a:t>
            </a:r>
            <a:r>
              <a:rPr kumimoji="0" lang="ru-RU" sz="2000" dirty="0" smtClean="0">
                <a:latin typeface="Calibri" charset="0"/>
              </a:rPr>
              <a:t>– </a:t>
            </a: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незаслуженное забвение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- Небольшой спрос, небольшое предложение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4. </a:t>
            </a:r>
            <a:r>
              <a:rPr kumimoji="0" lang="ru-RU" sz="2000" b="1" dirty="0" smtClean="0">
                <a:latin typeface="Calibri" charset="0"/>
              </a:rPr>
              <a:t>Точечные </a:t>
            </a:r>
            <a:r>
              <a:rPr kumimoji="0" lang="ru-RU" sz="2000" b="1" dirty="0" err="1" smtClean="0">
                <a:latin typeface="Calibri" charset="0"/>
              </a:rPr>
              <a:t>покнижные</a:t>
            </a:r>
            <a:r>
              <a:rPr kumimoji="0" lang="ru-RU" sz="2000" b="1" dirty="0" smtClean="0">
                <a:latin typeface="Calibri" charset="0"/>
              </a:rPr>
              <a:t> закупки </a:t>
            </a:r>
            <a:r>
              <a:rPr kumimoji="0" lang="ru-RU" sz="2000" dirty="0" smtClean="0">
                <a:latin typeface="Calibri" charset="0"/>
              </a:rPr>
              <a:t>– </a:t>
            </a: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подспорье для экономии на учебниках</a:t>
            </a:r>
          </a:p>
          <a:p>
            <a:pPr>
              <a:buFontTx/>
              <a:buChar char="-"/>
            </a:pPr>
            <a:r>
              <a:rPr kumimoji="0" lang="ru-RU" sz="2000" dirty="0" smtClean="0">
                <a:latin typeface="Calibri" charset="0"/>
              </a:rPr>
              <a:t>Крупные вузы для замены бумажных закупок учебников</a:t>
            </a:r>
          </a:p>
          <a:p>
            <a:pPr>
              <a:buFontTx/>
              <a:buChar char="-"/>
            </a:pPr>
            <a:r>
              <a:rPr kumimoji="0" lang="ru-RU" sz="2000" dirty="0" smtClean="0">
                <a:latin typeface="Calibri" charset="0"/>
              </a:rPr>
              <a:t>Крупные и средние вузы для незакрытых дисциплин</a:t>
            </a:r>
          </a:p>
        </p:txBody>
      </p:sp>
    </p:spTree>
    <p:extLst>
      <p:ext uri="{BB962C8B-B14F-4D97-AF65-F5344CB8AC3E}">
        <p14:creationId xmlns:p14="http://schemas.microsoft.com/office/powerpoint/2010/main" val="2015240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Все 4 модели!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538039" y="1484784"/>
            <a:ext cx="721042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en-US" sz="2400" dirty="0" smtClean="0">
                <a:solidFill>
                  <a:srgbClr val="FF0000"/>
                </a:solidFill>
                <a:latin typeface="Calibri" charset="0"/>
              </a:rPr>
              <a:t>New!!!</a:t>
            </a:r>
          </a:p>
          <a:p>
            <a:pPr marL="0" indent="0">
              <a:buNone/>
            </a:pPr>
            <a:r>
              <a:rPr kumimoji="0" lang="ru-RU" sz="2400" dirty="0" smtClean="0">
                <a:latin typeface="Calibri" charset="0"/>
              </a:rPr>
              <a:t>Гибкое пакетирование в «Университетской библиотеке онлайн» -</a:t>
            </a:r>
          </a:p>
          <a:p>
            <a:pPr marL="0" indent="0">
              <a:buNone/>
            </a:pPr>
            <a:r>
              <a:rPr kumimoji="0" lang="ru-RU" sz="2400" dirty="0">
                <a:solidFill>
                  <a:srgbClr val="800000"/>
                </a:solidFill>
                <a:latin typeface="Calibri" charset="0"/>
              </a:rPr>
              <a:t>	</a:t>
            </a:r>
            <a:r>
              <a:rPr kumimoji="0" lang="ru-RU" sz="2400" dirty="0" smtClean="0">
                <a:solidFill>
                  <a:srgbClr val="800000"/>
                </a:solidFill>
                <a:latin typeface="Calibri" charset="0"/>
              </a:rPr>
              <a:t>			</a:t>
            </a:r>
            <a:r>
              <a:rPr kumimoji="0" lang="ru-RU" sz="2400" b="1" dirty="0" smtClean="0">
                <a:latin typeface="Calibri" charset="0"/>
              </a:rPr>
              <a:t>решает пользователь!</a:t>
            </a:r>
            <a:endParaRPr kumimoji="0" lang="ru-RU" sz="2800" b="1" dirty="0">
              <a:latin typeface="Calibri" charset="0"/>
            </a:endParaRPr>
          </a:p>
          <a:p>
            <a:pPr marL="0" indent="0">
              <a:buNone/>
            </a:pPr>
            <a:endParaRPr kumimoji="0" lang="ru-RU" sz="2800" dirty="0" smtClean="0">
              <a:latin typeface="Calibri" charset="0"/>
            </a:endParaRPr>
          </a:p>
          <a:p>
            <a:pPr marL="0" indent="0">
              <a:buNone/>
            </a:pPr>
            <a:endParaRPr kumimoji="0" lang="ru-RU" sz="2800" dirty="0">
              <a:latin typeface="Calibri" charset="0"/>
            </a:endParaRPr>
          </a:p>
          <a:p>
            <a:pPr marL="0" indent="0">
              <a:buNone/>
            </a:pPr>
            <a:endParaRPr kumimoji="0" lang="ru-RU" sz="2800" dirty="0">
              <a:latin typeface="Calibri" charset="0"/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284984"/>
            <a:ext cx="4589428" cy="344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61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en-US" sz="3200" dirty="0" smtClean="0">
                <a:latin typeface="Calibri" charset="0"/>
              </a:rPr>
              <a:t>I. </a:t>
            </a:r>
            <a:r>
              <a:rPr kumimoji="0" lang="ru-RU" sz="3200" dirty="0" smtClean="0">
                <a:latin typeface="Calibri" charset="0"/>
              </a:rPr>
              <a:t>Точечное комплектование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400" b="1" dirty="0" smtClean="0">
                <a:latin typeface="Calibri" charset="0"/>
              </a:rPr>
              <a:t>Комплектование по УГС</a:t>
            </a:r>
            <a:r>
              <a:rPr kumimoji="0" lang="ru-RU" sz="2400" dirty="0" smtClean="0">
                <a:latin typeface="Calibri" charset="0"/>
              </a:rPr>
              <a:t>: Книги подбираются вузом самостоятельно из ассортимента ЭБС. </a:t>
            </a:r>
          </a:p>
          <a:p>
            <a:pPr marL="0" indent="0">
              <a:buNone/>
            </a:pPr>
            <a:r>
              <a:rPr kumimoji="0" lang="ru-RU" sz="2400" dirty="0" smtClean="0">
                <a:latin typeface="Calibri" charset="0"/>
              </a:rPr>
              <a:t>Формы доступа:</a:t>
            </a:r>
          </a:p>
          <a:p>
            <a:pPr marL="0" indent="0">
              <a:buNone/>
            </a:pPr>
            <a:r>
              <a:rPr kumimoji="0" lang="ru-RU" sz="2400" dirty="0" smtClean="0">
                <a:latin typeface="Calibri" charset="0"/>
              </a:rPr>
              <a:t>1. Покупка в собственность (на 5 лет) –</a:t>
            </a:r>
          </a:p>
          <a:p>
            <a:pPr marL="0" indent="0">
              <a:buNone/>
            </a:pPr>
            <a:r>
              <a:rPr kumimoji="0" lang="ru-RU" sz="2400" dirty="0" smtClean="0">
                <a:latin typeface="Calibri" charset="0"/>
              </a:rPr>
              <a:t>2. Покупка доступа на платформе (1-3 года) –</a:t>
            </a:r>
            <a:endParaRPr kumimoji="0" lang="ru-RU" sz="2800" dirty="0" smtClean="0">
              <a:latin typeface="Calibri" charset="0"/>
            </a:endParaRPr>
          </a:p>
          <a:p>
            <a:pPr marL="0" indent="0">
              <a:buNone/>
            </a:pPr>
            <a:r>
              <a:rPr kumimoji="0"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charset="0"/>
              </a:rPr>
              <a:t>Цена: самая дорогая форма приобретения – от 3000 до 10000 за книгу.</a:t>
            </a:r>
          </a:p>
          <a:p>
            <a:pPr marL="0" indent="0">
              <a:buNone/>
            </a:pPr>
            <a:endParaRPr kumimoji="0" lang="ru-RU" sz="2400" dirty="0" smtClean="0">
              <a:solidFill>
                <a:srgbClr val="800000"/>
              </a:solidFill>
              <a:latin typeface="Calibri" charset="0"/>
            </a:endParaRPr>
          </a:p>
          <a:p>
            <a:pPr marL="0" indent="0">
              <a:buNone/>
            </a:pPr>
            <a:r>
              <a:rPr kumimoji="0" lang="ru-RU" sz="2400" dirty="0" smtClean="0">
                <a:solidFill>
                  <a:srgbClr val="800000"/>
                </a:solidFill>
                <a:latin typeface="Calibri" charset="0"/>
              </a:rPr>
              <a:t>Количество доступных учебников разных издательств по УГС в «Университетской библиотеке онлайн» для точечного комплектования – </a:t>
            </a:r>
            <a:r>
              <a:rPr kumimoji="0" lang="ru-RU" sz="2400" dirty="0" err="1" smtClean="0">
                <a:solidFill>
                  <a:srgbClr val="800000"/>
                </a:solidFill>
                <a:latin typeface="Calibri" charset="0"/>
              </a:rPr>
              <a:t>ок</a:t>
            </a:r>
            <a:r>
              <a:rPr kumimoji="0" lang="ru-RU" sz="2400" dirty="0" smtClean="0">
                <a:solidFill>
                  <a:srgbClr val="800000"/>
                </a:solidFill>
                <a:latin typeface="Calibri" charset="0"/>
              </a:rPr>
              <a:t> 10 000 позиций.</a:t>
            </a:r>
            <a:endParaRPr kumimoji="0" lang="ru-RU" sz="2400" dirty="0">
              <a:solidFill>
                <a:srgbClr val="800000"/>
              </a:solidFill>
              <a:latin typeface="Calibri" charset="0"/>
            </a:endParaRPr>
          </a:p>
          <a:p>
            <a:pPr marL="0" indent="0">
              <a:buNone/>
            </a:pPr>
            <a:endParaRPr kumimoji="0" lang="ru-RU" sz="24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967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en-US" sz="3200" dirty="0" smtClean="0">
                <a:latin typeface="Calibri" charset="0"/>
              </a:rPr>
              <a:t>II. </a:t>
            </a:r>
            <a:r>
              <a:rPr kumimoji="0" lang="ru-RU" sz="3200" dirty="0" smtClean="0">
                <a:latin typeface="Calibri" charset="0"/>
              </a:rPr>
              <a:t>Инструменты оптимизации </a:t>
            </a:r>
            <a:r>
              <a:rPr kumimoji="0" lang="ru-RU" sz="3200" dirty="0">
                <a:latin typeface="Calibri" charset="0"/>
              </a:rPr>
              <a:t>И</a:t>
            </a:r>
            <a:r>
              <a:rPr kumimoji="0" lang="ru-RU" sz="3200" dirty="0" smtClean="0">
                <a:latin typeface="Calibri" charset="0"/>
              </a:rPr>
              <a:t>здательских коллекций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484784"/>
            <a:ext cx="7560121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Рынок издательских коллекций – наиболее прозрачно оформившийся сегмент электронных ресурсов («Лань», «Бином», «Флинта», «Машиностроение» и др.).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С 1 июля – предоставление коллекций издательства «</a:t>
            </a:r>
            <a:r>
              <a:rPr kumimoji="0" lang="ru-RU" sz="2000" dirty="0" err="1" smtClean="0">
                <a:latin typeface="Calibri" charset="0"/>
              </a:rPr>
              <a:t>Кнорус</a:t>
            </a:r>
            <a:r>
              <a:rPr kumimoji="0" lang="ru-RU" sz="2000" dirty="0" smtClean="0">
                <a:latin typeface="Calibri" charset="0"/>
              </a:rPr>
              <a:t>»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Цена: книги дороги – от 500 до 3000 р. за книгу.</a:t>
            </a:r>
          </a:p>
          <a:p>
            <a:pPr marL="0" indent="0">
              <a:buNone/>
            </a:pPr>
            <a:r>
              <a:rPr kumimoji="0" lang="ru-RU" sz="2400" dirty="0" smtClean="0">
                <a:latin typeface="Calibri" charset="0"/>
              </a:rPr>
              <a:t>Пути оптимизации: </a:t>
            </a:r>
          </a:p>
          <a:p>
            <a:r>
              <a:rPr kumimoji="0" lang="ru-RU" sz="1800" dirty="0" smtClean="0">
                <a:latin typeface="Calibri" charset="0"/>
              </a:rPr>
              <a:t>исключение дублирования коллекций;</a:t>
            </a:r>
          </a:p>
          <a:p>
            <a:r>
              <a:rPr kumimoji="0" lang="ru-RU" sz="1800" dirty="0" smtClean="0">
                <a:latin typeface="Calibri" charset="0"/>
              </a:rPr>
              <a:t>предоставление коллекций из одного окна;</a:t>
            </a:r>
          </a:p>
          <a:p>
            <a:r>
              <a:rPr kumimoji="0" lang="ru-RU" sz="1800" dirty="0" smtClean="0">
                <a:latin typeface="Calibri" charset="0"/>
              </a:rPr>
              <a:t>комфортная ИТ-платформа для доступа.</a:t>
            </a:r>
          </a:p>
          <a:p>
            <a:pPr marL="0" indent="0">
              <a:buNone/>
            </a:pPr>
            <a:r>
              <a:rPr kumimoji="0" lang="ru-RU" sz="2400" dirty="0" smtClean="0">
                <a:solidFill>
                  <a:srgbClr val="800000"/>
                </a:solidFill>
                <a:latin typeface="Calibri" charset="0"/>
              </a:rPr>
              <a:t>«Университетская библиотека онлайн»: при покупке доступа «базовая +» - на 25% включены издательские коллекции на выбор.</a:t>
            </a:r>
          </a:p>
          <a:p>
            <a:pPr marL="0" indent="0">
              <a:buNone/>
            </a:pPr>
            <a:r>
              <a:rPr kumimoji="0" lang="ru-RU" sz="2400" dirty="0" smtClean="0">
                <a:solidFill>
                  <a:srgbClr val="800000"/>
                </a:solidFill>
                <a:latin typeface="Calibri" charset="0"/>
              </a:rPr>
              <a:t>(Новый сервис: Калькулятор подписки)</a:t>
            </a:r>
            <a:endParaRPr kumimoji="0" lang="ru-RU" sz="2400" dirty="0">
              <a:solidFill>
                <a:srgbClr val="8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94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en-US" sz="3200" dirty="0" smtClean="0">
                <a:latin typeface="Calibri" charset="0"/>
              </a:rPr>
              <a:t>III. </a:t>
            </a:r>
            <a:r>
              <a:rPr kumimoji="0" lang="ru-RU" sz="3200" dirty="0" smtClean="0">
                <a:latin typeface="Calibri" charset="0"/>
              </a:rPr>
              <a:t>Оптимизация базовых коллекций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610047" y="1268760"/>
            <a:ext cx="721042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К базовым коллекциям обращен</a:t>
            </a:r>
            <a:r>
              <a:rPr kumimoji="0" lang="ru-RU" sz="2000" dirty="0">
                <a:latin typeface="Calibri" charset="0"/>
              </a:rPr>
              <a:t>а</a:t>
            </a:r>
            <a:r>
              <a:rPr kumimoji="0" lang="ru-RU" sz="2000" dirty="0" smtClean="0">
                <a:latin typeface="Calibri" charset="0"/>
              </a:rPr>
              <a:t> основная претензия по оптимизации – в большой коллекции всегда присутствует непрофильная, неиспользуемая, </a:t>
            </a:r>
            <a:r>
              <a:rPr kumimoji="0" lang="ru-RU" sz="2000" i="1" dirty="0" smtClean="0">
                <a:latin typeface="Calibri" charset="0"/>
              </a:rPr>
              <a:t>«бесполезная» </a:t>
            </a:r>
            <a:r>
              <a:rPr kumimoji="0" lang="ru-RU" sz="2000" dirty="0" smtClean="0">
                <a:latin typeface="Calibri" charset="0"/>
              </a:rPr>
              <a:t>литература. Для научной литературы это обвинение некорректно.</a:t>
            </a:r>
          </a:p>
          <a:p>
            <a:pPr marL="0" indent="0">
              <a:buNone/>
            </a:pPr>
            <a:r>
              <a:rPr kumimoji="0" lang="ru-RU" sz="2400" dirty="0" smtClean="0">
                <a:latin typeface="Calibri" charset="0"/>
              </a:rPr>
              <a:t>Базовая коллекция – сложное структурное образование.</a:t>
            </a:r>
          </a:p>
          <a:p>
            <a:pPr marL="0" indent="0">
              <a:buNone/>
            </a:pPr>
            <a:r>
              <a:rPr kumimoji="0" lang="ru-RU" sz="2400" dirty="0" smtClean="0">
                <a:latin typeface="Calibri" charset="0"/>
              </a:rPr>
              <a:t>Формируется из двух блоков:</a:t>
            </a:r>
          </a:p>
          <a:p>
            <a:r>
              <a:rPr kumimoji="0" lang="ru-RU" sz="2400" dirty="0" smtClean="0">
                <a:latin typeface="Calibri" charset="0"/>
              </a:rPr>
              <a:t>Научный некоммерческий пакет (научная литература, свободная от авторских прав)</a:t>
            </a:r>
          </a:p>
          <a:p>
            <a:r>
              <a:rPr kumimoji="0" lang="ru-RU" sz="2400" dirty="0" smtClean="0">
                <a:latin typeface="Calibri" charset="0"/>
              </a:rPr>
              <a:t>Коммерческий </a:t>
            </a:r>
            <a:r>
              <a:rPr kumimoji="0" lang="ru-RU" sz="2400" dirty="0" err="1" smtClean="0">
                <a:latin typeface="Calibri" charset="0"/>
              </a:rPr>
              <a:t>правный</a:t>
            </a:r>
            <a:r>
              <a:rPr kumimoji="0" lang="ru-RU" sz="2400" dirty="0" smtClean="0">
                <a:latin typeface="Calibri" charset="0"/>
              </a:rPr>
              <a:t> пакет (учебная и ценная научная литература):</a:t>
            </a:r>
          </a:p>
          <a:p>
            <a:pPr lvl="1"/>
            <a:r>
              <a:rPr kumimoji="0" lang="ru-RU" sz="2000" dirty="0" smtClean="0">
                <a:latin typeface="Calibri" charset="0"/>
              </a:rPr>
              <a:t>«Бесполезная» литература</a:t>
            </a:r>
          </a:p>
          <a:p>
            <a:pPr lvl="1"/>
            <a:r>
              <a:rPr kumimoji="0" lang="ru-RU" sz="2000" dirty="0" smtClean="0">
                <a:latin typeface="Calibri" charset="0"/>
              </a:rPr>
              <a:t>Полезная литература</a:t>
            </a:r>
          </a:p>
          <a:p>
            <a:pPr lvl="1"/>
            <a:r>
              <a:rPr kumimoji="0" lang="ru-RU" sz="2000" dirty="0" smtClean="0">
                <a:latin typeface="Calibri" charset="0"/>
              </a:rPr>
              <a:t>Необходимая литература </a:t>
            </a:r>
            <a:endParaRPr kumimoji="0" lang="ru-RU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91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Структура базовых коллекций</a:t>
            </a:r>
            <a:endParaRPr kumimoji="0" lang="ru-RU" sz="3200" dirty="0">
              <a:latin typeface="Calibri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30208420"/>
              </p:ext>
            </p:extLst>
          </p:nvPr>
        </p:nvGraphicFramePr>
        <p:xfrm>
          <a:off x="2771800" y="1885280"/>
          <a:ext cx="5544616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5661248"/>
            <a:ext cx="6768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Базовая коллекция величиной 100 000 книг, среди которых 50 000 – </a:t>
            </a:r>
            <a:r>
              <a:rPr lang="ru-RU" dirty="0" err="1" smtClean="0"/>
              <a:t>правных</a:t>
            </a:r>
            <a:r>
              <a:rPr lang="ru-RU" dirty="0" smtClean="0"/>
              <a:t> книг. Стоимость для вуза 20 000 человек – 1 млн. руб.</a:t>
            </a:r>
          </a:p>
          <a:p>
            <a:r>
              <a:rPr lang="ru-RU" dirty="0" smtClean="0"/>
              <a:t>Стоимость 1 книги = 10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842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Вычитая лишнее. </a:t>
            </a:r>
            <a:br>
              <a:rPr kumimoji="0" lang="ru-RU" sz="3200" dirty="0" smtClean="0">
                <a:latin typeface="Calibri" charset="0"/>
              </a:rPr>
            </a:br>
            <a:r>
              <a:rPr kumimoji="0" lang="ru-RU" sz="3200" dirty="0" smtClean="0">
                <a:latin typeface="Calibri" charset="0"/>
              </a:rPr>
              <a:t>Сколько стоит одна книга?</a:t>
            </a:r>
            <a:endParaRPr kumimoji="0" lang="ru-RU" sz="3200" dirty="0">
              <a:latin typeface="Calibri" charset="0"/>
            </a:endParaRPr>
          </a:p>
        </p:txBody>
      </p:sp>
      <p:graphicFrame>
        <p:nvGraphicFramePr>
          <p:cNvPr id="2" name="Содержимое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739696"/>
              </p:ext>
            </p:extLst>
          </p:nvPr>
        </p:nvGraphicFramePr>
        <p:xfrm>
          <a:off x="1476375" y="1600200"/>
          <a:ext cx="72104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396509" y="2204864"/>
            <a:ext cx="886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ru-RU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013176"/>
            <a:ext cx="886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20</a:t>
            </a:r>
            <a:endParaRPr lang="ru-RU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5445224"/>
            <a:ext cx="808635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200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68344" y="5445224"/>
            <a:ext cx="1016624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2000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1772816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1 млн.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руб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/100 000 книг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4437112"/>
            <a:ext cx="1936648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F7F7F"/>
                </a:solidFill>
              </a:rPr>
              <a:t>1 млн. </a:t>
            </a:r>
            <a:r>
              <a:rPr lang="ru-RU" dirty="0" err="1" smtClean="0">
                <a:solidFill>
                  <a:srgbClr val="7F7F7F"/>
                </a:solidFill>
              </a:rPr>
              <a:t>руб</a:t>
            </a:r>
            <a:r>
              <a:rPr lang="ru-RU" dirty="0" smtClean="0">
                <a:solidFill>
                  <a:srgbClr val="7F7F7F"/>
                </a:solidFill>
              </a:rPr>
              <a:t>/50 000</a:t>
            </a:r>
            <a:endParaRPr lang="ru-RU" dirty="0">
              <a:solidFill>
                <a:srgbClr val="7F7F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6381328"/>
            <a:ext cx="220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F7F7F"/>
                </a:solidFill>
              </a:rPr>
              <a:t>1 </a:t>
            </a:r>
            <a:r>
              <a:rPr lang="ru-RU" dirty="0" err="1" smtClean="0">
                <a:solidFill>
                  <a:srgbClr val="7F7F7F"/>
                </a:solidFill>
              </a:rPr>
              <a:t>млн.руб</a:t>
            </a:r>
            <a:r>
              <a:rPr lang="ru-RU" dirty="0" smtClean="0">
                <a:solidFill>
                  <a:srgbClr val="7F7F7F"/>
                </a:solidFill>
              </a:rPr>
              <a:t>/5000 книг</a:t>
            </a:r>
            <a:endParaRPr lang="ru-RU" dirty="0">
              <a:solidFill>
                <a:srgbClr val="7F7F7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6381328"/>
            <a:ext cx="2137725" cy="369332"/>
          </a:xfrm>
          <a:prstGeom prst="rect">
            <a:avLst/>
          </a:prstGeom>
          <a:solidFill>
            <a:srgbClr val="EEECE1"/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7F7F7F"/>
                </a:solidFill>
              </a:rPr>
              <a:t>1 млн. </a:t>
            </a:r>
            <a:r>
              <a:rPr lang="ru-RU" dirty="0" err="1" smtClean="0">
                <a:solidFill>
                  <a:srgbClr val="7F7F7F"/>
                </a:solidFill>
              </a:rPr>
              <a:t>руб</a:t>
            </a:r>
            <a:r>
              <a:rPr lang="ru-RU" dirty="0" smtClean="0">
                <a:solidFill>
                  <a:srgbClr val="7F7F7F"/>
                </a:solidFill>
              </a:rPr>
              <a:t>/500 книг</a:t>
            </a:r>
            <a:endParaRPr lang="ru-RU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16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Зачем нужно оптимизировать подписку?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400" dirty="0" smtClean="0">
                <a:latin typeface="Calibri" charset="0"/>
              </a:rPr>
              <a:t>Качество электронной подписки = качество образовательной услуги вуза.</a:t>
            </a:r>
          </a:p>
          <a:p>
            <a:pPr marL="0" indent="0">
              <a:buNone/>
            </a:pPr>
            <a:endParaRPr kumimoji="0" lang="ru-RU" sz="2000" dirty="0" smtClean="0">
              <a:latin typeface="Calibri" charset="0"/>
            </a:endParaRP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Задачи оптимизации:</a:t>
            </a:r>
          </a:p>
          <a:p>
            <a:pPr marL="514350" indent="-514350">
              <a:buFont typeface="+mj-lt"/>
              <a:buAutoNum type="arabicPeriod"/>
            </a:pPr>
            <a:r>
              <a:rPr kumimoji="0" lang="ru-RU" sz="2000" dirty="0" smtClean="0">
                <a:latin typeface="Calibri" charset="0"/>
              </a:rPr>
              <a:t>Сэкономить средства: за меньшие деньги подписать максимальный объем ресурсов. </a:t>
            </a:r>
          </a:p>
          <a:p>
            <a:pPr marL="514350" indent="-514350">
              <a:buFont typeface="+mj-lt"/>
              <a:buAutoNum type="arabicPeriod"/>
            </a:pPr>
            <a:r>
              <a:rPr kumimoji="0" lang="ru-RU" sz="2000" dirty="0" smtClean="0">
                <a:latin typeface="Calibri" charset="0"/>
              </a:rPr>
              <a:t>Добиться, чтобы профиль ресурсов максимально соответствовал профилю вуза.</a:t>
            </a:r>
          </a:p>
          <a:p>
            <a:pPr marL="514350" indent="-514350">
              <a:buFont typeface="+mj-lt"/>
              <a:buAutoNum type="arabicPeriod"/>
            </a:pPr>
            <a:r>
              <a:rPr kumimoji="0" lang="ru-RU" sz="2000" dirty="0" smtClean="0">
                <a:latin typeface="Calibri" charset="0"/>
              </a:rPr>
              <a:t>Репрезентативно охватить научную литературу, выпускаемую по теме!</a:t>
            </a:r>
          </a:p>
          <a:p>
            <a:pPr marL="514350" indent="-514350">
              <a:buFont typeface="+mj-lt"/>
              <a:buAutoNum type="arabicPeriod"/>
            </a:pPr>
            <a:r>
              <a:rPr kumimoji="0" lang="ru-RU" sz="2000" dirty="0" smtClean="0">
                <a:latin typeface="Calibri" charset="0"/>
              </a:rPr>
              <a:t>Избежать дублирования контента, иметь качественную платформу и комфортный доступ к контенту.</a:t>
            </a:r>
            <a:endParaRPr kumimoji="0" lang="ru-RU" sz="20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Цена книги базовой коллекции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412776"/>
            <a:ext cx="7416105" cy="4525963"/>
          </a:xfrm>
        </p:spPr>
        <p:txBody>
          <a:bodyPr/>
          <a:lstStyle/>
          <a:p>
            <a:r>
              <a:rPr kumimoji="0" lang="ru-RU" sz="2000" dirty="0" smtClean="0">
                <a:latin typeface="Calibri" charset="0"/>
              </a:rPr>
              <a:t>Полная коллекция (100 000 книг): В 1 книга = 10 руб.</a:t>
            </a:r>
          </a:p>
          <a:p>
            <a:r>
              <a:rPr kumimoji="0" lang="ru-RU" sz="2000" dirty="0" err="1" smtClean="0">
                <a:latin typeface="Calibri" charset="0"/>
              </a:rPr>
              <a:t>Правные</a:t>
            </a:r>
            <a:r>
              <a:rPr kumimoji="0" lang="ru-RU" sz="2000" dirty="0" smtClean="0">
                <a:latin typeface="Calibri" charset="0"/>
              </a:rPr>
              <a:t> книги (50 000): 1 книга = 20 руб.</a:t>
            </a:r>
          </a:p>
          <a:p>
            <a:r>
              <a:rPr kumimoji="0" lang="ru-RU" sz="2000" dirty="0" smtClean="0">
                <a:latin typeface="Calibri" charset="0"/>
              </a:rPr>
              <a:t>Профильные книги (5 000): 1 книга = 200 руб.</a:t>
            </a:r>
          </a:p>
          <a:p>
            <a:r>
              <a:rPr kumimoji="0" lang="ru-RU" sz="2000" dirty="0" smtClean="0">
                <a:latin typeface="Calibri" charset="0"/>
              </a:rPr>
              <a:t>Необходимые книги (500): 1 книга = 2000</a:t>
            </a:r>
          </a:p>
          <a:p>
            <a:pPr marL="0" indent="0">
              <a:buNone/>
            </a:pP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Вы потратите те же деньги, покупая 500 книг </a:t>
            </a:r>
            <a:r>
              <a:rPr kumimoji="0" lang="ru-RU" sz="2000" dirty="0" err="1" smtClean="0">
                <a:solidFill>
                  <a:srgbClr val="800000"/>
                </a:solidFill>
                <a:latin typeface="Calibri" charset="0"/>
              </a:rPr>
              <a:t>покнижно</a:t>
            </a: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, и за базовую коллекцию, включающую эти книги.</a:t>
            </a:r>
            <a:endParaRPr kumimoji="0" lang="ru-RU" sz="2000" dirty="0">
              <a:solidFill>
                <a:srgbClr val="800000"/>
              </a:solidFill>
              <a:latin typeface="Calibri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596899"/>
              </p:ext>
            </p:extLst>
          </p:nvPr>
        </p:nvGraphicFramePr>
        <p:xfrm>
          <a:off x="0" y="3789040"/>
          <a:ext cx="9144000" cy="3200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1 книги</a:t>
                      </a:r>
                    </a:p>
                    <a:p>
                      <a:r>
                        <a:rPr lang="ru-RU" dirty="0" smtClean="0"/>
                        <a:t>в базовой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1 книги в издательской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1 книги </a:t>
                      </a:r>
                      <a:r>
                        <a:rPr lang="ru-RU" dirty="0" err="1" smtClean="0"/>
                        <a:t>покнижно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FF"/>
                          </a:solidFill>
                        </a:rPr>
                        <a:t>Расчет стоимости подписки</a:t>
                      </a:r>
                      <a:endParaRPr lang="ru-RU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FF"/>
                          </a:solidFill>
                        </a:rPr>
                        <a:t>По величине</a:t>
                      </a:r>
                      <a:r>
                        <a:rPr lang="ru-RU" baseline="0" dirty="0" smtClean="0">
                          <a:solidFill>
                            <a:srgbClr val="3366FF"/>
                          </a:solidFill>
                        </a:rPr>
                        <a:t> вуза</a:t>
                      </a:r>
                      <a:endParaRPr lang="ru-RU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FF"/>
                          </a:solidFill>
                        </a:rPr>
                        <a:t>По</a:t>
                      </a:r>
                      <a:r>
                        <a:rPr lang="ru-RU" baseline="0" dirty="0" smtClean="0">
                          <a:solidFill>
                            <a:srgbClr val="3366FF"/>
                          </a:solidFill>
                        </a:rPr>
                        <a:t> количеству книг</a:t>
                      </a:r>
                      <a:endParaRPr lang="ru-RU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3366FF"/>
                          </a:solidFill>
                        </a:rPr>
                        <a:t>По количеству книг</a:t>
                      </a:r>
                      <a:endParaRPr lang="ru-RU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1 книги вообще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500-1500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1500-3000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</a:t>
                      </a:r>
                      <a:r>
                        <a:rPr lang="ru-RU" baseline="0" dirty="0" smtClean="0"/>
                        <a:t> 1 </a:t>
                      </a:r>
                      <a:r>
                        <a:rPr lang="ru-RU" b="1" baseline="0" dirty="0" smtClean="0"/>
                        <a:t>профильной</a:t>
                      </a:r>
                      <a:r>
                        <a:rPr lang="ru-RU" baseline="0" dirty="0" smtClean="0"/>
                        <a:t> книги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500-1500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1500-3000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1 </a:t>
                      </a:r>
                      <a:r>
                        <a:rPr lang="ru-RU" b="1" dirty="0" smtClean="0"/>
                        <a:t>необходимой</a:t>
                      </a:r>
                      <a:r>
                        <a:rPr lang="ru-RU" dirty="0" smtClean="0"/>
                        <a:t> книги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500-1500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1500-3000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696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Две экономики электронной подписки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5657" y="1639341"/>
            <a:ext cx="410445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1. «Пакетная» подписка отталкивается от стоимости всей совокупности входящих книг плюс «оптовая скидка».</a:t>
            </a:r>
          </a:p>
          <a:p>
            <a:pPr marL="0" indent="0">
              <a:buNone/>
            </a:pPr>
            <a:endParaRPr kumimoji="0" lang="ru-RU" sz="2000" dirty="0">
              <a:latin typeface="Calibri" charset="0"/>
            </a:endParaRP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2. Стоимость базовой коллекции отталкивается от стоимости ИТ-платформы (рассчитывается по стоимости студента, а не количества книг)</a:t>
            </a:r>
          </a:p>
          <a:p>
            <a:pPr marL="0" indent="0">
              <a:buNone/>
            </a:pPr>
            <a:endParaRPr kumimoji="0" lang="ru-RU" sz="2000" dirty="0" smtClean="0">
              <a:solidFill>
                <a:srgbClr val="800000"/>
              </a:solidFill>
              <a:latin typeface="Calibri" charset="0"/>
            </a:endParaRPr>
          </a:p>
          <a:p>
            <a:pPr marL="0" indent="0">
              <a:buNone/>
            </a:pP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Скидка 10% на пакетные коллекции понижает их цену на 50-150 руб.</a:t>
            </a:r>
          </a:p>
          <a:p>
            <a:pPr marL="0" indent="0">
              <a:buNone/>
            </a:pP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Скидка базовой коллекции на 10% понижает стоимость книг в разы </a:t>
            </a:r>
          </a:p>
          <a:p>
            <a:pPr marL="0" indent="0">
              <a:buNone/>
            </a:pPr>
            <a:endParaRPr kumimoji="0" lang="ru-RU" sz="2000" dirty="0">
              <a:latin typeface="Calibri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88595778"/>
              </p:ext>
            </p:extLst>
          </p:nvPr>
        </p:nvGraphicFramePr>
        <p:xfrm>
          <a:off x="4427984" y="1784225"/>
          <a:ext cx="5472608" cy="3877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80112" y="5661248"/>
            <a:ext cx="345638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kumimoji="0" lang="ru-RU" dirty="0">
                <a:solidFill>
                  <a:srgbClr val="800000"/>
                </a:solidFill>
              </a:rPr>
              <a:t>Базовая, которая стоит для большого вуза 1 млн., для небольшого вуза может стоить 100 тыс.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224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ВЫВОДЫ!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41610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1. Подписные модели электронных ресурсов позволяют гибко моделировать доступ и снижать стоимость книг в десятки раз.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2. Невозможно математически оптимизировать подписку, поскольку всегда неизвестной будет «потребительская полезность» коллекций. Выбор модели подписки должен определяться целями и политикой вуза (научной или учебной).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3. В основе </a:t>
            </a:r>
            <a:r>
              <a:rPr kumimoji="0" lang="ru-RU" sz="2000" dirty="0" err="1" smtClean="0">
                <a:latin typeface="Calibri" charset="0"/>
              </a:rPr>
              <a:t>покнижного</a:t>
            </a:r>
            <a:r>
              <a:rPr kumimoji="0" lang="ru-RU" sz="2000" dirty="0" smtClean="0">
                <a:latin typeface="Calibri" charset="0"/>
              </a:rPr>
              <a:t> и коллекционного комплектования лежит разная экономика. Снижение цены ЭБС вытекает не из оптовой скидки на книги, а из скидки на комплектование 1 </a:t>
            </a:r>
            <a:r>
              <a:rPr kumimoji="0" lang="ru-RU" sz="2000" dirty="0" smtClean="0">
                <a:latin typeface="Calibri" charset="0"/>
              </a:rPr>
              <a:t>пользователя и это дает революционный экономический эффект.</a:t>
            </a:r>
            <a:endParaRPr kumimoji="0" lang="ru-RU" sz="2000" dirty="0" smtClean="0">
              <a:latin typeface="Calibri" charset="0"/>
            </a:endParaRPr>
          </a:p>
          <a:p>
            <a:pPr marL="0" indent="0">
              <a:buNone/>
            </a:pP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Разница экономик: В точечном режиме Вы можете приобрести 500 необходимых книг, а в пакетном режиме – за эти же деньги получить 99 500 книг в придачу!</a:t>
            </a:r>
          </a:p>
        </p:txBody>
      </p:sp>
    </p:spTree>
    <p:extLst>
      <p:ext uri="{BB962C8B-B14F-4D97-AF65-F5344CB8AC3E}">
        <p14:creationId xmlns:p14="http://schemas.microsoft.com/office/powerpoint/2010/main" val="2263694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Оптимизация использования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538039" y="1412776"/>
            <a:ext cx="7354441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1800" dirty="0" smtClean="0">
                <a:latin typeface="Calibri" charset="0"/>
              </a:rPr>
              <a:t>Согласно статистике «Университетской библиотеки», </a:t>
            </a:r>
          </a:p>
          <a:p>
            <a:pPr marL="0" indent="0">
              <a:buNone/>
            </a:pPr>
            <a:r>
              <a:rPr kumimoji="0" lang="ru-RU" sz="1800" dirty="0">
                <a:latin typeface="Calibri" charset="0"/>
              </a:rPr>
              <a:t>м</a:t>
            </a:r>
            <a:r>
              <a:rPr kumimoji="0" lang="ru-RU" sz="1800" dirty="0" smtClean="0">
                <a:latin typeface="Calibri" charset="0"/>
              </a:rPr>
              <a:t>инимальная цена </a:t>
            </a:r>
            <a:r>
              <a:rPr kumimoji="0" lang="ru-RU" sz="1800" dirty="0" err="1" smtClean="0">
                <a:latin typeface="Calibri" charset="0"/>
              </a:rPr>
              <a:t>книгообращения</a:t>
            </a:r>
            <a:r>
              <a:rPr kumimoji="0" lang="ru-RU" sz="1800" dirty="0" smtClean="0">
                <a:latin typeface="Calibri" charset="0"/>
              </a:rPr>
              <a:t> дл</a:t>
            </a:r>
            <a:r>
              <a:rPr kumimoji="0" lang="ru-RU" sz="1800" dirty="0" smtClean="0">
                <a:latin typeface="Calibri" charset="0"/>
              </a:rPr>
              <a:t>я вуза (Международный институт экономики и права) – 54 руб.</a:t>
            </a:r>
          </a:p>
          <a:p>
            <a:pPr marL="0" indent="0">
              <a:buNone/>
            </a:pPr>
            <a:r>
              <a:rPr kumimoji="0" lang="ru-RU" sz="1800" dirty="0" smtClean="0">
                <a:latin typeface="Calibri" charset="0"/>
              </a:rPr>
              <a:t>Максимальная цена </a:t>
            </a:r>
            <a:r>
              <a:rPr kumimoji="0" lang="ru-RU" sz="1800" dirty="0" err="1" smtClean="0">
                <a:latin typeface="Calibri" charset="0"/>
              </a:rPr>
              <a:t>книгообращения</a:t>
            </a:r>
            <a:r>
              <a:rPr kumimoji="0" lang="ru-RU" sz="1800" dirty="0" smtClean="0">
                <a:latin typeface="Calibri" charset="0"/>
              </a:rPr>
              <a:t> (Институт русского театра) – 7778 руб.</a:t>
            </a:r>
          </a:p>
          <a:p>
            <a:pPr marL="0" indent="0">
              <a:buNone/>
            </a:pPr>
            <a:r>
              <a:rPr kumimoji="0" lang="ru-RU" sz="1800" dirty="0" smtClean="0">
                <a:solidFill>
                  <a:srgbClr val="800000"/>
                </a:solidFill>
                <a:latin typeface="Calibri" charset="0"/>
              </a:rPr>
              <a:t>Оптимальная стоимость – 150-200 руб. </a:t>
            </a:r>
          </a:p>
          <a:p>
            <a:pPr marL="0" indent="0">
              <a:buNone/>
            </a:pPr>
            <a:r>
              <a:rPr kumimoji="0" lang="ru-RU" sz="1800" dirty="0" smtClean="0">
                <a:solidFill>
                  <a:srgbClr val="800000"/>
                </a:solidFill>
                <a:latin typeface="Calibri" charset="0"/>
              </a:rPr>
              <a:t>Только 25% подписчиков укладываются в нее</a:t>
            </a:r>
          </a:p>
          <a:p>
            <a:pPr marL="0" indent="0">
              <a:buNone/>
            </a:pPr>
            <a:r>
              <a:rPr kumimoji="0" lang="ru-RU" sz="1800" dirty="0" smtClean="0">
                <a:solidFill>
                  <a:srgbClr val="800000"/>
                </a:solidFill>
                <a:latin typeface="Calibri" charset="0"/>
              </a:rPr>
              <a:t>Только 10% учащихся регистрируются в ЭБС</a:t>
            </a:r>
            <a:endParaRPr kumimoji="0" lang="ru-RU" sz="1800" dirty="0">
              <a:solidFill>
                <a:srgbClr val="000000"/>
              </a:solidFill>
              <a:latin typeface="Calibri" charset="0"/>
            </a:endParaRPr>
          </a:p>
          <a:p>
            <a:pPr marL="0" indent="0">
              <a:buNone/>
            </a:pPr>
            <a:r>
              <a:rPr kumimoji="0" lang="ru-RU" sz="1800" dirty="0" smtClean="0">
                <a:solidFill>
                  <a:srgbClr val="000000"/>
                </a:solidFill>
                <a:latin typeface="Calibri" charset="0"/>
              </a:rPr>
              <a:t>Неудовлетворительные результаты – у крупных вузов, вузов </a:t>
            </a:r>
            <a:r>
              <a:rPr kumimoji="0" lang="ru-RU" sz="1800" dirty="0" err="1" smtClean="0">
                <a:solidFill>
                  <a:srgbClr val="000000"/>
                </a:solidFill>
                <a:latin typeface="Calibri" charset="0"/>
              </a:rPr>
              <a:t>дистанционщиков</a:t>
            </a:r>
            <a:r>
              <a:rPr kumimoji="0" lang="ru-RU" sz="1800" dirty="0" smtClean="0">
                <a:solidFill>
                  <a:srgbClr val="000000"/>
                </a:solidFill>
                <a:latin typeface="Calibri" charset="0"/>
              </a:rPr>
              <a:t>, вузов повышения квалификации</a:t>
            </a:r>
          </a:p>
          <a:p>
            <a:pPr marL="0" indent="0">
              <a:buNone/>
            </a:pPr>
            <a:r>
              <a:rPr kumimoji="0" lang="ru-RU" sz="1800" dirty="0" smtClean="0">
                <a:solidFill>
                  <a:srgbClr val="000000"/>
                </a:solidFill>
                <a:latin typeface="Calibri" charset="0"/>
              </a:rPr>
              <a:t>Эффективность использования не зависит от профильности и от качества контента</a:t>
            </a:r>
            <a:r>
              <a:rPr kumimoji="0" lang="ru-RU" sz="18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kumimoji="0" lang="ru-RU" sz="1800" dirty="0" smtClean="0">
                <a:solidFill>
                  <a:srgbClr val="000000"/>
                </a:solidFill>
                <a:latin typeface="Calibri" charset="0"/>
              </a:rPr>
              <a:t>– она зависит только от внутренней работы работы библиотеки в вузе, от уровня преподавательского состава и качества обучения.</a:t>
            </a:r>
          </a:p>
          <a:p>
            <a:pPr marL="0" indent="0">
              <a:buNone/>
            </a:pPr>
            <a:r>
              <a:rPr kumimoji="0" lang="ru-RU" sz="1800" dirty="0" smtClean="0">
                <a:solidFill>
                  <a:srgbClr val="800000"/>
                </a:solidFill>
                <a:latin typeface="Calibri" charset="0"/>
              </a:rPr>
              <a:t>Подписка – это как билет в фитнесс-клуб: возможность потрудиться. Низкое использование дискредитирует не ЭБС, а наши подходы и уровень образования!</a:t>
            </a:r>
          </a:p>
          <a:p>
            <a:pPr marL="0" indent="0">
              <a:buNone/>
            </a:pPr>
            <a:endParaRPr kumimoji="0" lang="ru-RU" sz="1800" dirty="0" smtClean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98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777875"/>
          </a:xfrm>
        </p:spPr>
        <p:txBody>
          <a:bodyPr/>
          <a:lstStyle/>
          <a:p>
            <a:endParaRPr kumimoji="0" lang="ru-RU">
              <a:latin typeface="Calibri" charset="0"/>
            </a:endParaRPr>
          </a:p>
        </p:txBody>
      </p:sp>
      <p:sp>
        <p:nvSpPr>
          <p:cNvPr id="2050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r>
              <a:rPr kumimoji="0" lang="ru-RU">
                <a:latin typeface="Calibri" charset="0"/>
              </a:rPr>
              <a:t>Библиотеки и издательства в новой медийной среде</a:t>
            </a:r>
          </a:p>
        </p:txBody>
      </p:sp>
      <p:pic>
        <p:nvPicPr>
          <p:cNvPr id="2051" name="Изображение 3" descr="Фирменный стиль-титул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835696" y="2021939"/>
            <a:ext cx="693586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Благодарю за внимание!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3429000"/>
            <a:ext cx="4572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J"/>
            </a:pPr>
            <a:r>
              <a:rPr lang="ru-RU" dirty="0"/>
              <a:t> ООО «</a:t>
            </a:r>
            <a:r>
              <a:rPr lang="ru-RU" dirty="0" err="1"/>
              <a:t>Директ</a:t>
            </a:r>
            <a:r>
              <a:rPr lang="ru-RU" dirty="0"/>
              <a:t>-Медиа»</a:t>
            </a:r>
          </a:p>
          <a:p>
            <a:pPr marL="0" indent="0">
              <a:buNone/>
            </a:pPr>
            <a:r>
              <a:rPr lang="ru-RU" dirty="0"/>
              <a:t>Костюк Константин</a:t>
            </a:r>
          </a:p>
          <a:p>
            <a:pPr marL="0" indent="0">
              <a:buNone/>
            </a:pPr>
            <a:r>
              <a:rPr lang="ru-RU" dirty="0"/>
              <a:t>Генеральный директор</a:t>
            </a:r>
          </a:p>
          <a:p>
            <a:pPr>
              <a:buNone/>
            </a:pPr>
            <a:endParaRPr lang="en-US" dirty="0"/>
          </a:p>
          <a:p>
            <a:pPr>
              <a:lnSpc>
                <a:spcPct val="120000"/>
              </a:lnSpc>
              <a:buSzPct val="120000"/>
              <a:buFont typeface="Wingdings" pitchFamily="2" charset="2"/>
              <a:buChar char=")"/>
            </a:pPr>
            <a:r>
              <a:rPr lang="en-US" dirty="0"/>
              <a:t> +7 (495) 334</a:t>
            </a:r>
            <a:r>
              <a:rPr lang="ru-RU" dirty="0"/>
              <a:t>-72-11</a:t>
            </a:r>
            <a:endParaRPr lang="en-US" dirty="0"/>
          </a:p>
          <a:p>
            <a:pPr>
              <a:buSzPct val="120000"/>
              <a:buFont typeface="Wingdings" pitchFamily="2" charset="2"/>
              <a:buChar char=")"/>
            </a:pPr>
            <a:r>
              <a:rPr lang="en-US" dirty="0"/>
              <a:t> +7 (495) 333</a:t>
            </a:r>
            <a:r>
              <a:rPr lang="ru-RU" dirty="0"/>
              <a:t>-12-42</a:t>
            </a:r>
            <a:endParaRPr lang="en-US" dirty="0"/>
          </a:p>
          <a:p>
            <a:pPr>
              <a:buNone/>
            </a:pPr>
            <a:endParaRPr lang="ru-RU" dirty="0">
              <a:solidFill>
                <a:srgbClr val="333333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333333"/>
                </a:solidFill>
              </a:rPr>
              <a:t>Отдел продаж</a:t>
            </a:r>
          </a:p>
          <a:p>
            <a:pPr>
              <a:buNone/>
            </a:pPr>
            <a:r>
              <a:rPr lang="en-US" b="1" u="sng" dirty="0" err="1">
                <a:solidFill>
                  <a:srgbClr val="FF0000"/>
                </a:solidFill>
              </a:rPr>
              <a:t>manager@directmedia.ru</a:t>
            </a:r>
            <a:endParaRPr lang="ru-RU" dirty="0"/>
          </a:p>
        </p:txBody>
      </p:sp>
      <p:pic>
        <p:nvPicPr>
          <p:cNvPr id="9" name="Picture 2" descr="C:\Users\KK\Pictures\Логотипы\Biblioclub_logo_b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034" y="3501008"/>
            <a:ext cx="4162966" cy="193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76056" y="3068960"/>
            <a:ext cx="2568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www.biblioclub.ru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332656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Последние новости: </a:t>
            </a:r>
          </a:p>
          <a:p>
            <a:r>
              <a:rPr lang="ru-RU" sz="2200" b="1" dirty="0" smtClean="0">
                <a:solidFill>
                  <a:srgbClr val="800000"/>
                </a:solidFill>
              </a:rPr>
              <a:t>17 вузов Крыма бесплатно подключены к ЭБС «Университетская библиотека онлайн»! </a:t>
            </a:r>
            <a:endParaRPr lang="ru-RU" sz="2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3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Разнообразие электронного рынка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800" dirty="0" smtClean="0">
                <a:latin typeface="Calibri" charset="0"/>
              </a:rPr>
              <a:t>Электронный рынок сложно структурирован: </a:t>
            </a:r>
          </a:p>
          <a:p>
            <a:r>
              <a:rPr kumimoji="0" lang="ru-RU" sz="2400" dirty="0">
                <a:latin typeface="Calibri" charset="0"/>
              </a:rPr>
              <a:t>р</a:t>
            </a:r>
            <a:r>
              <a:rPr kumimoji="0" lang="ru-RU" sz="2400" dirty="0" smtClean="0">
                <a:latin typeface="Calibri" charset="0"/>
              </a:rPr>
              <a:t>азный ассортимент, с разными подходами к комплектованию;</a:t>
            </a:r>
          </a:p>
          <a:p>
            <a:r>
              <a:rPr kumimoji="0" lang="ru-RU" sz="2400" dirty="0" smtClean="0">
                <a:latin typeface="Calibri" charset="0"/>
              </a:rPr>
              <a:t>разные модели, формы и условия подписки;</a:t>
            </a:r>
          </a:p>
          <a:p>
            <a:r>
              <a:rPr kumimoji="0" lang="ru-RU" sz="2400" dirty="0" smtClean="0">
                <a:latin typeface="Calibri" charset="0"/>
              </a:rPr>
              <a:t>разный вид и способы предоставления информации.</a:t>
            </a:r>
          </a:p>
          <a:p>
            <a:pPr marL="0" indent="0">
              <a:buNone/>
            </a:pPr>
            <a:r>
              <a:rPr kumimoji="0" lang="ru-RU" sz="2800" dirty="0" smtClean="0">
                <a:latin typeface="Calibri" charset="0"/>
              </a:rPr>
              <a:t>Сегодня существует более 15 </a:t>
            </a:r>
            <a:r>
              <a:rPr kumimoji="0" lang="ru-RU" sz="2800" dirty="0" err="1" smtClean="0">
                <a:latin typeface="Calibri" charset="0"/>
              </a:rPr>
              <a:t>агрегаторов</a:t>
            </a:r>
            <a:r>
              <a:rPr kumimoji="0" lang="ru-RU" sz="2800" dirty="0" smtClean="0">
                <a:latin typeface="Calibri" charset="0"/>
              </a:rPr>
              <a:t> электронных книг (ЭБС) + более 10 моделей подписки + разные форматы электронных ресурсов: периодика, базы данных, электронные курсы, зарубежные ресурсы.</a:t>
            </a:r>
            <a:endParaRPr kumimoji="0" lang="ru-RU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74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Как извлечь максимальные выгоды при подписке?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400" dirty="0">
                <a:latin typeface="Calibri" charset="0"/>
              </a:rPr>
              <a:t>Математические модели оптимизации </a:t>
            </a:r>
            <a:r>
              <a:rPr kumimoji="0" lang="ru-RU" sz="2400" dirty="0" smtClean="0">
                <a:latin typeface="Calibri" charset="0"/>
              </a:rPr>
              <a:t>подписки:</a:t>
            </a:r>
            <a:endParaRPr lang="ru-RU" sz="2400" dirty="0" smtClean="0"/>
          </a:p>
          <a:p>
            <a:pPr marL="0" indent="0">
              <a:buNone/>
            </a:pPr>
            <a:r>
              <a:rPr lang="ru-RU" sz="2000" dirty="0" smtClean="0"/>
              <a:t>Бредихин </a:t>
            </a:r>
            <a:r>
              <a:rPr lang="ru-RU" sz="2000" dirty="0"/>
              <a:t>С.В., Кузнецов А.Ю. Методы </a:t>
            </a:r>
            <a:r>
              <a:rPr lang="ru-RU" sz="2000" dirty="0" err="1"/>
              <a:t>библиометрии</a:t>
            </a:r>
            <a:r>
              <a:rPr lang="ru-RU" sz="2000" dirty="0"/>
              <a:t> и рынок научной электронной периодики. Новосибирск, 2012. </a:t>
            </a:r>
            <a:endParaRPr kumimoji="0" lang="ru-RU" sz="2000" dirty="0">
              <a:latin typeface="Calibri" charset="0"/>
            </a:endParaRPr>
          </a:p>
          <a:p>
            <a:pPr marL="0" indent="0">
              <a:buNone/>
            </a:pPr>
            <a:r>
              <a:rPr kumimoji="0" lang="ru-RU" sz="2400" dirty="0" smtClean="0">
                <a:latin typeface="Calibri" charset="0"/>
              </a:rPr>
              <a:t>Оптимизация зависит от формулирования условий и количества переменных.</a:t>
            </a:r>
          </a:p>
          <a:p>
            <a:pPr marL="514350" indent="-514350">
              <a:buAutoNum type="arabicPeriod"/>
            </a:pPr>
            <a:r>
              <a:rPr kumimoji="0" lang="ru-RU" sz="2000" dirty="0" smtClean="0">
                <a:latin typeface="Calibri" charset="0"/>
              </a:rPr>
              <a:t>Модель одностороннего рынка: поставщик продает подписку потребителю.</a:t>
            </a:r>
          </a:p>
          <a:p>
            <a:pPr marL="514350" indent="-514350">
              <a:buAutoNum type="arabicPeriod"/>
            </a:pPr>
            <a:r>
              <a:rPr kumimoji="0" lang="ru-RU" sz="2000" dirty="0" smtClean="0">
                <a:latin typeface="Calibri" charset="0"/>
              </a:rPr>
              <a:t>Модель двустороннего рынка: поставщик работает на рынке авторов и рынке потребителей.</a:t>
            </a:r>
          </a:p>
          <a:p>
            <a:pPr marL="0" indent="0">
              <a:buNone/>
            </a:pP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! Феномен информационных товаров: предельные издержки на их распространение равны нулю.</a:t>
            </a:r>
          </a:p>
          <a:p>
            <a:pPr marL="0" indent="0">
              <a:buNone/>
            </a:pPr>
            <a:r>
              <a:rPr kumimoji="0" lang="ru-RU" sz="2000" dirty="0" smtClean="0">
                <a:latin typeface="Calibri" charset="0"/>
              </a:rPr>
              <a:t>Если дистрибутивные и </a:t>
            </a:r>
            <a:r>
              <a:rPr kumimoji="0" lang="ru-RU" sz="2000" dirty="0" err="1" smtClean="0">
                <a:latin typeface="Calibri" charset="0"/>
              </a:rPr>
              <a:t>трансакционные</a:t>
            </a:r>
            <a:r>
              <a:rPr kumimoji="0" lang="ru-RU" sz="2000" dirty="0" smtClean="0">
                <a:latin typeface="Calibri" charset="0"/>
              </a:rPr>
              <a:t> расходы больше нуля, товары ведут себя как традиционные. </a:t>
            </a:r>
            <a:endParaRPr kumimoji="0" lang="ru-RU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18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Выводы математических моделей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727895" y="1556792"/>
            <a:ext cx="7416105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kumimoji="0" lang="ru-RU" sz="2000" i="1" dirty="0" smtClean="0">
                <a:latin typeface="Calibri" charset="0"/>
              </a:rPr>
              <a:t>Полное пакетирование </a:t>
            </a:r>
            <a:r>
              <a:rPr kumimoji="0" lang="ru-RU" sz="2000" dirty="0" smtClean="0">
                <a:latin typeface="Calibri" charset="0"/>
              </a:rPr>
              <a:t>– оптимально для экономии </a:t>
            </a:r>
            <a:r>
              <a:rPr kumimoji="0" lang="ru-RU" sz="2000" dirty="0" err="1" smtClean="0">
                <a:latin typeface="Calibri" charset="0"/>
              </a:rPr>
              <a:t>трансакционных</a:t>
            </a:r>
            <a:r>
              <a:rPr kumimoji="0" lang="ru-RU" sz="2000" dirty="0" smtClean="0">
                <a:latin typeface="Calibri" charset="0"/>
              </a:rPr>
              <a:t> издержек и рекомендуется однородным пользователям. Достигается минимальная средняя цена за книгу.</a:t>
            </a:r>
            <a:br>
              <a:rPr kumimoji="0" lang="ru-RU" sz="2000" dirty="0" smtClean="0">
                <a:latin typeface="Calibri" charset="0"/>
              </a:rPr>
            </a:br>
            <a:r>
              <a:rPr kumimoji="0" lang="ru-RU" sz="1800" dirty="0" smtClean="0">
                <a:solidFill>
                  <a:srgbClr val="800000"/>
                </a:solidFill>
                <a:latin typeface="Calibri" charset="0"/>
              </a:rPr>
              <a:t>- базовые коллекции для базовых дисциплин по направлениям</a:t>
            </a:r>
          </a:p>
          <a:p>
            <a:pPr marL="514350" indent="-514350">
              <a:buAutoNum type="arabicPeriod"/>
            </a:pPr>
            <a:r>
              <a:rPr kumimoji="0" lang="ru-RU" sz="2000" i="1" dirty="0" smtClean="0">
                <a:latin typeface="Calibri" charset="0"/>
              </a:rPr>
              <a:t>Частичное пакетирование </a:t>
            </a:r>
            <a:r>
              <a:rPr kumimoji="0" lang="ru-RU" sz="2000" dirty="0" smtClean="0">
                <a:latin typeface="Calibri" charset="0"/>
              </a:rPr>
              <a:t>– оптимально при условии разнородности пользователей. Достигается снижение чека при гарантии профильности коллекции. Но! В этих моделях издатель использует </a:t>
            </a:r>
            <a:r>
              <a:rPr kumimoji="0" lang="ru-RU" sz="2000" b="1" dirty="0" smtClean="0">
                <a:latin typeface="Calibri" charset="0"/>
              </a:rPr>
              <a:t>«межгрупповую ценовую дискриминацию»</a:t>
            </a:r>
            <a:r>
              <a:rPr kumimoji="0" lang="ru-RU" sz="2000" dirty="0" smtClean="0">
                <a:latin typeface="Calibri" charset="0"/>
              </a:rPr>
              <a:t> – те, кому это нужно, платят больше! </a:t>
            </a:r>
            <a:r>
              <a:rPr kumimoji="0" lang="ru-RU" sz="2400" dirty="0" smtClean="0">
                <a:latin typeface="Calibri" charset="0"/>
              </a:rPr>
              <a:t/>
            </a:r>
            <a:br>
              <a:rPr kumimoji="0" lang="ru-RU" sz="2400" dirty="0" smtClean="0">
                <a:latin typeface="Calibri" charset="0"/>
              </a:rPr>
            </a:br>
            <a:r>
              <a:rPr kumimoji="0" lang="ru-RU" sz="1800" dirty="0" smtClean="0">
                <a:solidFill>
                  <a:srgbClr val="800000"/>
                </a:solidFill>
                <a:latin typeface="Calibri" charset="0"/>
              </a:rPr>
              <a:t>-  издательские и тематические коллекции для специальных дисциплин</a:t>
            </a:r>
            <a:endParaRPr kumimoji="0" lang="ru-RU" sz="1800" dirty="0">
              <a:solidFill>
                <a:srgbClr val="800000"/>
              </a:solidFill>
              <a:latin typeface="Calibri" charset="0"/>
            </a:endParaRPr>
          </a:p>
          <a:p>
            <a:pPr marL="514350" indent="-514350">
              <a:buAutoNum type="arabicPeriod"/>
            </a:pPr>
            <a:r>
              <a:rPr kumimoji="0" lang="ru-RU" sz="2000" i="1" dirty="0" smtClean="0">
                <a:latin typeface="Calibri" charset="0"/>
              </a:rPr>
              <a:t>Точечная </a:t>
            </a:r>
            <a:r>
              <a:rPr kumimoji="0" lang="ru-RU" sz="2000" i="1" dirty="0">
                <a:latin typeface="Calibri" charset="0"/>
              </a:rPr>
              <a:t>покупка </a:t>
            </a:r>
            <a:r>
              <a:rPr kumimoji="0" lang="ru-RU" sz="2000" dirty="0">
                <a:latin typeface="Calibri" charset="0"/>
              </a:rPr>
              <a:t>(</a:t>
            </a:r>
            <a:r>
              <a:rPr kumimoji="0" lang="ru-RU" sz="2000" dirty="0" smtClean="0">
                <a:latin typeface="Calibri" charset="0"/>
              </a:rPr>
              <a:t>высокие </a:t>
            </a:r>
            <a:r>
              <a:rPr kumimoji="0" lang="ru-RU" sz="2000" dirty="0" err="1" smtClean="0">
                <a:latin typeface="Calibri" charset="0"/>
              </a:rPr>
              <a:t>трансакционные</a:t>
            </a:r>
            <a:r>
              <a:rPr kumimoji="0" lang="ru-RU" sz="2000" dirty="0" smtClean="0">
                <a:latin typeface="Calibri" charset="0"/>
              </a:rPr>
              <a:t> издержки) – оптимально при высоких бюджетах или невысоком ассортименте книг. Максимальная цена за книгу, но гарантирована ее востребованность.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619672" y="1556792"/>
            <a:ext cx="0" cy="4824536"/>
          </a:xfrm>
          <a:prstGeom prst="straightConnector1">
            <a:avLst/>
          </a:prstGeom>
          <a:ln w="762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71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Лимитированный или </a:t>
            </a:r>
            <a:r>
              <a:rPr kumimoji="0" lang="ru-RU" sz="3200" dirty="0" err="1" smtClean="0">
                <a:latin typeface="Calibri" charset="0"/>
              </a:rPr>
              <a:t>безлимитный</a:t>
            </a:r>
            <a:r>
              <a:rPr kumimoji="0" lang="ru-RU" sz="3200" dirty="0" smtClean="0">
                <a:latin typeface="Calibri" charset="0"/>
              </a:rPr>
              <a:t> доступ?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r>
              <a:rPr kumimoji="0" lang="ru-RU" sz="2400" i="1" dirty="0" err="1" smtClean="0">
                <a:latin typeface="Calibri" charset="0"/>
              </a:rPr>
              <a:t>Нелимитированные</a:t>
            </a:r>
            <a:r>
              <a:rPr kumimoji="0" lang="ru-RU" sz="2400" dirty="0" smtClean="0">
                <a:latin typeface="Calibri" charset="0"/>
              </a:rPr>
              <a:t> модели дают большие возможностей и свободы: иначе риск отказа в случае превышения лимита или риск упущенных возможностей. </a:t>
            </a:r>
          </a:p>
          <a:p>
            <a:r>
              <a:rPr kumimoji="0" lang="ru-RU" sz="2400" i="1" dirty="0" smtClean="0">
                <a:latin typeface="Calibri" charset="0"/>
              </a:rPr>
              <a:t>Лимитированные</a:t>
            </a:r>
            <a:r>
              <a:rPr kumimoji="0" lang="ru-RU" sz="2400" dirty="0" smtClean="0">
                <a:latin typeface="Calibri" charset="0"/>
              </a:rPr>
              <a:t> модели выгодны, когда имеется полная информация об объеме потребностей у конечного пользователя: не требуется дополнительных возможностей.</a:t>
            </a:r>
            <a:br>
              <a:rPr kumimoji="0" lang="ru-RU" sz="2400" dirty="0" smtClean="0">
                <a:latin typeface="Calibri" charset="0"/>
              </a:rPr>
            </a:br>
            <a:r>
              <a:rPr kumimoji="0" lang="ru-RU" sz="2400" dirty="0" smtClean="0">
                <a:latin typeface="Calibri" charset="0"/>
              </a:rPr>
              <a:t> Экономия.</a:t>
            </a:r>
          </a:p>
          <a:p>
            <a:pPr marL="0" indent="0">
              <a:buNone/>
            </a:pP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В </a:t>
            </a:r>
            <a:r>
              <a:rPr kumimoji="0" lang="ru-RU" sz="2000" dirty="0" err="1" smtClean="0">
                <a:solidFill>
                  <a:srgbClr val="800000"/>
                </a:solidFill>
                <a:latin typeface="Calibri" charset="0"/>
              </a:rPr>
              <a:t>безлимитных</a:t>
            </a:r>
            <a:r>
              <a:rPr kumimoji="0" lang="ru-RU" sz="2000" dirty="0" smtClean="0">
                <a:solidFill>
                  <a:srgbClr val="800000"/>
                </a:solidFill>
                <a:latin typeface="Calibri" charset="0"/>
              </a:rPr>
              <a:t> моделях выбор осуществляет читатель, в лимитированных – библиотекарь.</a:t>
            </a:r>
          </a:p>
          <a:p>
            <a:pPr marL="0" indent="0">
              <a:lnSpc>
                <a:spcPct val="50000"/>
              </a:lnSpc>
              <a:buNone/>
            </a:pPr>
            <a:endParaRPr lang="ru-RU" sz="1400" i="1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1400" i="1" dirty="0" err="1" smtClean="0"/>
              <a:t>Fishburn</a:t>
            </a:r>
            <a:r>
              <a:rPr lang="en-US" sz="1400" i="1" dirty="0" smtClean="0"/>
              <a:t> </a:t>
            </a:r>
            <a:r>
              <a:rPr lang="en-US" sz="1400" i="1" dirty="0"/>
              <a:t>P. C., </a:t>
            </a:r>
            <a:r>
              <a:rPr lang="en-US" sz="1400" i="1" dirty="0" err="1"/>
              <a:t>Odlyzko</a:t>
            </a:r>
            <a:r>
              <a:rPr lang="en-US" sz="1400" i="1" dirty="0"/>
              <a:t> A. M., Siders R. C. Fixed fee versus unit pricing for information </a:t>
            </a:r>
            <a:r>
              <a:rPr lang="en-US" sz="1400" i="1" dirty="0" smtClean="0"/>
              <a:t>goods:</a:t>
            </a:r>
            <a:r>
              <a:rPr lang="ru-RU" sz="1400" i="1" dirty="0" smtClean="0"/>
              <a:t> </a:t>
            </a:r>
            <a:r>
              <a:rPr lang="en-US" sz="1400" i="1" dirty="0" smtClean="0"/>
              <a:t>competition</a:t>
            </a:r>
            <a:r>
              <a:rPr lang="en-US" sz="1400" i="1" dirty="0"/>
              <a:t>, </a:t>
            </a:r>
            <a:r>
              <a:rPr lang="en-US" sz="1400" i="1" dirty="0" err="1"/>
              <a:t>equilibria</a:t>
            </a:r>
            <a:r>
              <a:rPr lang="en-US" sz="1400" i="1" dirty="0"/>
              <a:t>, and price wars//First Monday. 1997. V. 2, N 7</a:t>
            </a:r>
            <a:r>
              <a:rPr lang="en-US" sz="2800" dirty="0"/>
              <a:t>.</a:t>
            </a:r>
            <a:r>
              <a:rPr lang="ru-RU" sz="2800" dirty="0"/>
              <a:t> </a:t>
            </a:r>
            <a:r>
              <a:rPr kumimoji="0" lang="ru-RU" sz="2800" dirty="0" smtClean="0">
                <a:latin typeface="Calibri" charset="0"/>
              </a:rPr>
              <a:t>  </a:t>
            </a:r>
            <a:endParaRPr kumimoji="0" lang="ru-RU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8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Почему бесполезны математические модели?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000" b="1" dirty="0" smtClean="0">
                <a:latin typeface="Calibri" charset="0"/>
              </a:rPr>
              <a:t>Потребительская полезность </a:t>
            </a:r>
            <a:r>
              <a:rPr kumimoji="0" lang="ru-RU" sz="2000" dirty="0" smtClean="0">
                <a:latin typeface="Calibri" charset="0"/>
              </a:rPr>
              <a:t>– точное знание того, в каком объеме, какие ресурсы будут нужны конечному потребителю. – Ее знание позволяет сужать возможности и делать более точечные закупки. Но! - Стоимость выявления ее может быть очень дорогой и ложится на плечи заказчика (работа с кафедрами, статистикой, опросы). </a:t>
            </a:r>
          </a:p>
          <a:p>
            <a:pPr marL="0" indent="0">
              <a:buNone/>
            </a:pPr>
            <a:r>
              <a:rPr kumimoji="0" lang="ru-RU" sz="2000" i="1" dirty="0" smtClean="0">
                <a:latin typeface="Calibri" charset="0"/>
              </a:rPr>
              <a:t>Эта величина субъективна, многомерна и не может быть выведена математически</a:t>
            </a:r>
            <a:r>
              <a:rPr kumimoji="0" lang="ru-RU" sz="2400" i="1" dirty="0" smtClean="0">
                <a:latin typeface="Calibri" charset="0"/>
              </a:rPr>
              <a:t>. </a:t>
            </a:r>
            <a:r>
              <a:rPr kumimoji="0" lang="ru-RU" sz="2000" i="1" dirty="0" smtClean="0">
                <a:latin typeface="Calibri" charset="0"/>
              </a:rPr>
              <a:t>Потребительская полезность неизвестна ни поставщику, ни даже потребителю. </a:t>
            </a:r>
          </a:p>
          <a:p>
            <a:pPr marL="0" indent="0">
              <a:buNone/>
            </a:pPr>
            <a:endParaRPr kumimoji="0" lang="ru-RU" sz="2400" i="1" dirty="0" smtClean="0">
              <a:solidFill>
                <a:srgbClr val="800000"/>
              </a:solidFill>
              <a:latin typeface="Calibri" charset="0"/>
            </a:endParaRPr>
          </a:p>
          <a:p>
            <a:pPr marL="0" indent="0">
              <a:buNone/>
            </a:pPr>
            <a:r>
              <a:rPr kumimoji="0" lang="ru-RU" sz="2400" i="1" dirty="0" smtClean="0">
                <a:solidFill>
                  <a:srgbClr val="800000"/>
                </a:solidFill>
                <a:latin typeface="Calibri" charset="0"/>
              </a:rPr>
              <a:t>Поэтому математические модели расчета оптимизации подписки могут иметь только ограниченную ценность.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4004767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Не переплатить! – Почему это не так важно?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5657" y="1340768"/>
            <a:ext cx="7488832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700" b="1" dirty="0" smtClean="0"/>
              <a:t>Совокупная полезность </a:t>
            </a:r>
            <a:r>
              <a:rPr lang="ru-RU" sz="1700" dirty="0" smtClean="0"/>
              <a:t>- </a:t>
            </a:r>
            <a:r>
              <a:rPr lang="ru-RU" sz="1700" dirty="0"/>
              <a:t>складывается из суммарного излишка (прибыли) поставщиков и суммарного излишка (экономии средств) потребителей. </a:t>
            </a:r>
            <a:endParaRPr lang="ru-RU" sz="1700" dirty="0" smtClean="0"/>
          </a:p>
          <a:p>
            <a:r>
              <a:rPr kumimoji="0" lang="ru-RU" sz="1700" dirty="0" smtClean="0">
                <a:latin typeface="Calibri" charset="0"/>
              </a:rPr>
              <a:t>Максимизация выгоды поставщиков ведет к росту и разнообразию контента (предложения).</a:t>
            </a:r>
          </a:p>
          <a:p>
            <a:r>
              <a:rPr kumimoji="0" lang="ru-RU" sz="1700" dirty="0" smtClean="0">
                <a:latin typeface="Calibri" charset="0"/>
              </a:rPr>
              <a:t>Максимизация выгоды потребителей (библиотек) ведет к увеличению спроса (бюджетных возможностей).</a:t>
            </a:r>
          </a:p>
          <a:p>
            <a:pPr marL="0" indent="0">
              <a:buNone/>
            </a:pPr>
            <a:r>
              <a:rPr kumimoji="0" lang="ru-RU" sz="1700" b="1" dirty="0" smtClean="0">
                <a:latin typeface="Calibri" charset="0"/>
              </a:rPr>
              <a:t>Рыночный механизм снижения цены - </a:t>
            </a:r>
            <a:r>
              <a:rPr kumimoji="0" lang="ru-RU" sz="1700" dirty="0" smtClean="0">
                <a:latin typeface="Calibri" charset="0"/>
              </a:rPr>
              <a:t>Информационные товары имеют тенденцию к </a:t>
            </a:r>
            <a:r>
              <a:rPr kumimoji="0" lang="ru-RU" sz="1700" i="1" dirty="0" smtClean="0">
                <a:latin typeface="Calibri" charset="0"/>
              </a:rPr>
              <a:t>ценовым войнам</a:t>
            </a:r>
            <a:r>
              <a:rPr kumimoji="0" lang="ru-RU" sz="1700" dirty="0" smtClean="0">
                <a:latin typeface="Calibri" charset="0"/>
              </a:rPr>
              <a:t>: отсутствие </a:t>
            </a:r>
            <a:r>
              <a:rPr kumimoji="0" lang="ru-RU" sz="1700" dirty="0" err="1" smtClean="0">
                <a:latin typeface="Calibri" charset="0"/>
              </a:rPr>
              <a:t>трансакционных</a:t>
            </a:r>
            <a:r>
              <a:rPr kumimoji="0" lang="ru-RU" sz="1700" dirty="0" smtClean="0">
                <a:latin typeface="Calibri" charset="0"/>
              </a:rPr>
              <a:t> издержек побуждает снижать цены по сравнению с конкурентом ради получения рыночных преимуществ. Снижаясь до нуля, войны разрушают рынок (</a:t>
            </a:r>
            <a:r>
              <a:rPr kumimoji="0" lang="ru-RU" sz="1700" dirty="0" err="1" smtClean="0">
                <a:latin typeface="Calibri" charset="0"/>
              </a:rPr>
              <a:t>Фишбурн</a:t>
            </a:r>
            <a:r>
              <a:rPr kumimoji="0" lang="ru-RU" sz="1700" dirty="0" smtClean="0">
                <a:latin typeface="Calibri" charset="0"/>
              </a:rPr>
              <a:t>).</a:t>
            </a:r>
          </a:p>
          <a:p>
            <a:pPr marL="0" indent="0">
              <a:buNone/>
            </a:pPr>
            <a:r>
              <a:rPr kumimoji="0" lang="ru-RU" sz="1700" b="1" dirty="0" smtClean="0">
                <a:latin typeface="Calibri" charset="0"/>
              </a:rPr>
              <a:t>Точка рыночного равновесия </a:t>
            </a:r>
            <a:r>
              <a:rPr kumimoji="0" lang="ru-RU" sz="1700" dirty="0" smtClean="0">
                <a:latin typeface="Calibri" charset="0"/>
              </a:rPr>
              <a:t>– пункт, в котором изменение цены одного конкурента не влияет на цены другого. – Это точка золотой середины, в которой выровнены спрос и предложение, оптимальна выгода поставщика и выгода потребителя. </a:t>
            </a:r>
          </a:p>
          <a:p>
            <a:pPr marL="0" indent="0">
              <a:buNone/>
            </a:pPr>
            <a:endParaRPr kumimoji="0" lang="ru-RU" sz="1700" dirty="0" smtClean="0">
              <a:solidFill>
                <a:srgbClr val="800000"/>
              </a:solidFill>
              <a:latin typeface="Calibri" charset="0"/>
            </a:endParaRPr>
          </a:p>
          <a:p>
            <a:pPr marL="0" indent="0">
              <a:buNone/>
            </a:pPr>
            <a:r>
              <a:rPr kumimoji="0" lang="ru-RU" sz="1700" dirty="0" smtClean="0">
                <a:solidFill>
                  <a:srgbClr val="800000"/>
                </a:solidFill>
                <a:latin typeface="Calibri" charset="0"/>
              </a:rPr>
              <a:t>! На рынке ЭБС наблюдается состояние ценовых войн – когда точка рыночного равновесия только нащупывается. Предстоит активная фаза ухода игроков с рынка.</a:t>
            </a:r>
          </a:p>
        </p:txBody>
      </p:sp>
    </p:spTree>
    <p:extLst>
      <p:ext uri="{BB962C8B-B14F-4D97-AF65-F5344CB8AC3E}">
        <p14:creationId xmlns:p14="http://schemas.microsoft.com/office/powerpoint/2010/main" val="1355987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C:\Users\KK\Pictures\Логотипы\Фирменный ст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/>
          <a:lstStyle/>
          <a:p>
            <a:r>
              <a:rPr kumimoji="0" lang="ru-RU" sz="3200" dirty="0" smtClean="0">
                <a:latin typeface="Calibri" charset="0"/>
              </a:rPr>
              <a:t>Две парадигмы подписки на электронные ресурсы</a:t>
            </a:r>
            <a:endParaRPr kumimoji="0" lang="ru-RU" sz="3200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400" b="1" dirty="0" smtClean="0">
                <a:latin typeface="Calibri" charset="0"/>
              </a:rPr>
              <a:t>Научная инновационная деятельность </a:t>
            </a:r>
            <a:r>
              <a:rPr kumimoji="0" lang="ru-RU" sz="2400" dirty="0" smtClean="0">
                <a:latin typeface="Calibri" charset="0"/>
              </a:rPr>
              <a:t>– предполагает неопределенность и открытость </a:t>
            </a:r>
            <a:r>
              <a:rPr kumimoji="0" lang="ru-RU" sz="2400" dirty="0">
                <a:latin typeface="Calibri" charset="0"/>
              </a:rPr>
              <a:t>возможностей</a:t>
            </a:r>
            <a:r>
              <a:rPr kumimoji="0" lang="ru-RU" sz="2400" dirty="0" smtClean="0">
                <a:latin typeface="Calibri" charset="0"/>
              </a:rPr>
              <a:t>. </a:t>
            </a:r>
          </a:p>
          <a:p>
            <a:r>
              <a:rPr kumimoji="0" lang="ru-RU" sz="2400" dirty="0" smtClean="0">
                <a:latin typeface="Calibri" charset="0"/>
              </a:rPr>
              <a:t>Ориентирована на научные исследования, предполагающие многообразие информации, свободу научного выбора, написание творческих работ.</a:t>
            </a:r>
          </a:p>
          <a:p>
            <a:pPr marL="0" indent="0">
              <a:buNone/>
            </a:pPr>
            <a:r>
              <a:rPr kumimoji="0" lang="ru-RU" sz="2400" b="1" dirty="0" smtClean="0">
                <a:latin typeface="Calibri" charset="0"/>
              </a:rPr>
              <a:t>Образовательная учебная деятельность </a:t>
            </a:r>
            <a:r>
              <a:rPr kumimoji="0" lang="ru-RU" sz="2400" dirty="0" smtClean="0">
                <a:latin typeface="Calibri" charset="0"/>
              </a:rPr>
              <a:t>– опирается на отношения учителя и ученика, концептуальная основа передачи знания - учебник. </a:t>
            </a:r>
          </a:p>
          <a:p>
            <a:r>
              <a:rPr kumimoji="0" lang="ru-RU" sz="2400" dirty="0" smtClean="0">
                <a:latin typeface="Calibri" charset="0"/>
              </a:rPr>
              <a:t>Ориентирована на усвоение готовой концепции, ограничение информации, ведущую роль преподавателя </a:t>
            </a:r>
            <a:endParaRPr kumimoji="0" lang="ru-RU" sz="24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66416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УБ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УБ.potx</Template>
  <TotalTime>6030</TotalTime>
  <Words>1884</Words>
  <Application>Microsoft Macintosh PowerPoint</Application>
  <PresentationFormat>Экран (4:3)</PresentationFormat>
  <Paragraphs>228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Шаблон УБ</vt:lpstr>
      <vt:lpstr>Презентация PowerPoint</vt:lpstr>
      <vt:lpstr>Зачем нужно оптимизировать подписку?</vt:lpstr>
      <vt:lpstr>Разнообразие электронного рынка</vt:lpstr>
      <vt:lpstr>Как извлечь максимальные выгоды при подписке?</vt:lpstr>
      <vt:lpstr>Выводы математических моделей</vt:lpstr>
      <vt:lpstr>Лимитированный или безлимитный доступ?</vt:lpstr>
      <vt:lpstr>Почему бесполезны математические модели?</vt:lpstr>
      <vt:lpstr>Не переплатить! – Почему это не так важно?</vt:lpstr>
      <vt:lpstr>Две парадигмы подписки на электронные ресурсы</vt:lpstr>
      <vt:lpstr>Образование versus Наука</vt:lpstr>
      <vt:lpstr>Образование через науку</vt:lpstr>
      <vt:lpstr>Модели подписки на рынке</vt:lpstr>
      <vt:lpstr>Кто что подписывает?</vt:lpstr>
      <vt:lpstr>Все 4 модели!</vt:lpstr>
      <vt:lpstr>I. Точечное комплектование</vt:lpstr>
      <vt:lpstr>II. Инструменты оптимизации Издательских коллекций</vt:lpstr>
      <vt:lpstr>III. Оптимизация базовых коллекций</vt:lpstr>
      <vt:lpstr>Структура базовых коллекций</vt:lpstr>
      <vt:lpstr>Вычитая лишнее.  Сколько стоит одна книга?</vt:lpstr>
      <vt:lpstr>Цена книги базовой коллекции</vt:lpstr>
      <vt:lpstr>Две экономики электронной подписки</vt:lpstr>
      <vt:lpstr>ВЫВОДЫ!</vt:lpstr>
      <vt:lpstr>Оптимизация использования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Konstantin Kostyuk</cp:lastModifiedBy>
  <cp:revision>66</cp:revision>
  <dcterms:created xsi:type="dcterms:W3CDTF">2012-09-30T13:50:19Z</dcterms:created>
  <dcterms:modified xsi:type="dcterms:W3CDTF">2014-06-22T12:42:44Z</dcterms:modified>
</cp:coreProperties>
</file>