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7" r:id="rId3"/>
    <p:sldId id="283" r:id="rId4"/>
    <p:sldId id="294" r:id="rId5"/>
    <p:sldId id="296" r:id="rId6"/>
    <p:sldId id="295" r:id="rId7"/>
    <p:sldId id="298" r:id="rId8"/>
    <p:sldId id="299" r:id="rId9"/>
    <p:sldId id="301" r:id="rId10"/>
    <p:sldId id="278" r:id="rId11"/>
    <p:sldId id="300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4" autoAdjust="0"/>
  </p:normalViewPr>
  <p:slideViewPr>
    <p:cSldViewPr>
      <p:cViewPr varScale="1">
        <p:scale>
          <a:sx n="88" d="100"/>
          <a:sy n="88" d="100"/>
        </p:scale>
        <p:origin x="-8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20/06/14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20/06/14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20/06/14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57430"/>
            <a:ext cx="9144000" cy="4868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857875" y="6357938"/>
            <a:ext cx="3286125" cy="500062"/>
          </a:xfrm>
          <a:prstGeom prst="rect">
            <a:avLst/>
          </a:prstGeom>
        </p:spPr>
        <p:txBody>
          <a:bodyPr/>
          <a:lstStyle>
            <a:lvl1pPr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140004, Московская область,  г. Люберцы,  1-ый Панковский проезд, д. 1  Тел./факс: (495) 7440012   E-mail: news@urait.ru,   Home Page: http://www.urait.ru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20/06/14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20/06/14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20/06/14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20/06/14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20/06/14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20/06/14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20/06/14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20/06/14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20/06/14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txt.ru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www.antiplagiat.ru/index.aspx" TargetMode="External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04_Reclama\#_ПРЕЗЕНТАЦИИ\Настя - ВУЗЫ\Презентация ОБЩАЯ - 22.03.2013\Заставка -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9135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548680"/>
            <a:ext cx="734481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iosBlack" pitchFamily="34" charset="0"/>
              </a:rPr>
              <a:t>СОВРЕМЕННОЕ 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iosBlack" pitchFamily="34" charset="0"/>
              </a:rPr>
              <a:t>АВТОРСКОЕ 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iosBlack" pitchFamily="34" charset="0"/>
              </a:rPr>
              <a:t>ПРАВО.</a:t>
            </a:r>
          </a:p>
          <a:p>
            <a:pPr algn="ctr"/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iosBlack" pitchFamily="34" charset="0"/>
              </a:rPr>
              <a:t>ТЕОРИЯ И ПРАКТИКА ПРИМЕНЕНИЯ</a:t>
            </a:r>
            <a:endParaRPr lang="ru-RU" sz="2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ios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04_Reclama\#_ПРЕЗЕНТАЦИИ\Настя - ВУЗЫ\!!!Интеграция книг в фонды библиотек и др. - 28.08.2013\JPEG - подложки\Подложка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91356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691680" y="476672"/>
            <a:ext cx="712879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  <a:defRPr/>
            </a:pP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ПЛАГИАТ</a:t>
            </a:r>
          </a:p>
          <a:p>
            <a:pPr algn="ctr">
              <a:defRPr/>
            </a:pPr>
            <a:r>
              <a:rPr lang="ru-RU" sz="2000" b="1" dirty="0" smtClean="0"/>
              <a:t>(от лат. </a:t>
            </a:r>
            <a:r>
              <a:rPr lang="ru-RU" sz="2000" b="1" dirty="0" err="1" smtClean="0"/>
              <a:t>plagio</a:t>
            </a:r>
            <a:r>
              <a:rPr lang="ru-RU" sz="2000" b="1" dirty="0" smtClean="0"/>
              <a:t> - похищаю) - умышленное присвоение авторства на чужое произведение</a:t>
            </a:r>
            <a:r>
              <a:rPr lang="en-US" sz="2000" b="1" dirty="0" smtClean="0"/>
              <a:t> </a:t>
            </a:r>
            <a:r>
              <a:rPr lang="ru-RU" sz="2000" b="1" dirty="0" smtClean="0"/>
              <a:t>или его фрагмент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47864" y="4869160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Заимствование темы или сюжета произведения либо научных идей, составляющих его содержание, без заимствования формы их выражения,</a:t>
            </a:r>
          </a:p>
          <a:p>
            <a:r>
              <a:rPr lang="ru-RU" sz="2000" b="1" dirty="0" smtClean="0"/>
              <a:t>не считается плагиатом.</a:t>
            </a:r>
          </a:p>
        </p:txBody>
      </p:sp>
      <p:pic>
        <p:nvPicPr>
          <p:cNvPr id="23" name="Picture 3" descr="D:\04_Reclama\#_ПРЕЗЕНТАЦИИ\Настя - ВУЗЫ\!!!Интеграция книг в фонды библиотек и др. - 28.08.2013\иллюстрации\Inspectin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869160"/>
            <a:ext cx="1237227" cy="1512167"/>
          </a:xfrm>
          <a:prstGeom prst="rect">
            <a:avLst/>
          </a:prstGeom>
          <a:noFill/>
        </p:spPr>
      </p:pic>
      <p:pic>
        <p:nvPicPr>
          <p:cNvPr id="8194" name="Picture 2" descr="http://www.antiplagiat.ru/Images/logo_mai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2060848"/>
            <a:ext cx="1296144" cy="762438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7092280" y="2852936"/>
            <a:ext cx="864096" cy="1008112"/>
            <a:chOff x="2267744" y="3284984"/>
            <a:chExt cx="864096" cy="1069088"/>
          </a:xfrm>
        </p:grpSpPr>
        <p:pic>
          <p:nvPicPr>
            <p:cNvPr id="8196" name="Picture 4" descr="http://profile.ak.fbcdn.net/hprofile-ak-xfa1/t1.0-1/p50x50/1655861_577651345651310_1549689652_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67744" y="3284984"/>
              <a:ext cx="792088" cy="792088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2267744" y="4077073"/>
              <a:ext cx="86409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ADVEGO</a:t>
              </a:r>
              <a:endParaRPr lang="ru-RU" sz="1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198" name="Picture 6" descr="dcfind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3573016"/>
            <a:ext cx="1800200" cy="686919"/>
          </a:xfrm>
          <a:prstGeom prst="rect">
            <a:avLst/>
          </a:prstGeom>
          <a:noFill/>
        </p:spPr>
      </p:pic>
      <p:pic>
        <p:nvPicPr>
          <p:cNvPr id="8200" name="Picture 8" descr="http://www.etxt.ru/skins/default/images/logo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2708920"/>
            <a:ext cx="1918717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04_Reclama\#_ПРЕЗЕНТАЦИИ\Настя - ВУЗЫ\!!!Интеграция книг в фонды библиотек и др. - 28.08.2013\JPEG - подложки\Подложка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91356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691680" y="476672"/>
            <a:ext cx="7128792" cy="511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  <a:defRPr/>
            </a:pP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САМОПЛАГИАТ</a:t>
            </a:r>
          </a:p>
        </p:txBody>
      </p:sp>
      <p:pic>
        <p:nvPicPr>
          <p:cNvPr id="23" name="Picture 3" descr="D:\04_Reclama\#_ПРЕЗЕНТАЦИИ\Настя - ВУЗЫ\!!!Интеграция книг в фонды библиотек и др. - 28.08.2013\иллюстрации\Inspectin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869160"/>
            <a:ext cx="1237227" cy="15121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5013176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Другие лица не могут использовать результат интеллектуальной деятельности без согласия ПРАВООБЛАДАТЕЛЯ </a:t>
            </a:r>
            <a:r>
              <a:rPr lang="ru-RU" sz="2000" dirty="0" smtClean="0"/>
              <a:t>(Ст. 1229 Гражданского кодекса РФ).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7704" y="2420888"/>
            <a:ext cx="2664000" cy="90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18E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cap="all" dirty="0" smtClean="0">
                <a:solidFill>
                  <a:schemeClr val="tx1"/>
                </a:solidFill>
                <a:cs typeface="Arial" pitchFamily="34" charset="0"/>
              </a:rPr>
              <a:t>Автор  </a:t>
            </a:r>
            <a:r>
              <a:rPr lang="ru-RU" sz="2000" b="1" cap="all" dirty="0" smtClean="0">
                <a:solidFill>
                  <a:schemeClr val="tx1"/>
                </a:solidFill>
                <a:cs typeface="Arial" pitchFamily="34" charset="0"/>
              </a:rPr>
              <a:t>≠</a:t>
            </a:r>
            <a:r>
              <a:rPr lang="ru-RU" sz="1600" b="1" cap="all" dirty="0" smtClean="0">
                <a:solidFill>
                  <a:schemeClr val="tx1"/>
                </a:solidFill>
                <a:cs typeface="Arial" pitchFamily="34" charset="0"/>
              </a:rPr>
              <a:t>  правообладатель</a:t>
            </a:r>
            <a:endParaRPr lang="ru-RU" sz="1600" b="1" cap="all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4128" y="2420888"/>
            <a:ext cx="2664000" cy="90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18E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МИФ О 30%</a:t>
            </a:r>
            <a:endParaRPr lang="ru-RU" sz="1600" b="1" cap="all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04_Reclama\#_ПРЕЗЕНТАЦИИ\Настя - ВУЗЫ\Презентация ОБЩАЯ - 22.03.2013\Заставка -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9135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476672"/>
            <a:ext cx="6984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500" cap="all" spc="-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Мы повышаем образовательный </a:t>
            </a:r>
            <a:br>
              <a:rPr lang="ru-RU" sz="2500" cap="all" spc="-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500" cap="all" spc="-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уровень специалистов </a:t>
            </a:r>
            <a:br>
              <a:rPr lang="ru-RU" sz="2500" cap="all" spc="-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500" cap="all" spc="-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04_Reclama\#_ПРЕЗЕНТАЦИИ\Настя - ВУЗЫ\!!!Интеграция книг в фонды библиотек и др. - 28.08.2013\JPEG - подложки\Подложк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91356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63688" y="33265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АВТОРСКОЕ ПРАВО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7864" y="4869160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Авторские права НЕ распространяются на идеи, концепции, принципы, методы, способы, решения задач, факты и т.д.</a:t>
            </a:r>
            <a:endParaRPr lang="ru-RU" dirty="0" smtClean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91680" y="1052736"/>
            <a:ext cx="5904656" cy="90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18E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cap="all" dirty="0" smtClean="0">
                <a:solidFill>
                  <a:schemeClr val="tx1"/>
                </a:solidFill>
                <a:cs typeface="Arial" pitchFamily="34" charset="0"/>
              </a:rPr>
              <a:t>ВКЛЮЧАЕТ</a:t>
            </a:r>
          </a:p>
          <a:p>
            <a:pPr algn="r"/>
            <a:r>
              <a:rPr lang="ru-RU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акты РФ и международные соглашения</a:t>
            </a:r>
            <a:endParaRPr lang="ru-RU" b="1" cap="all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1760" y="2276872"/>
            <a:ext cx="5904656" cy="90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18E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ЗАЩИЩАЕТ </a:t>
            </a:r>
          </a:p>
          <a:p>
            <a:pPr algn="r"/>
            <a:r>
              <a:rPr lang="ru-RU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произведения  литературы, науки, искусства</a:t>
            </a:r>
            <a:endParaRPr lang="ru-RU" b="1" cap="all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43808" y="3573016"/>
            <a:ext cx="5904656" cy="90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18E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ВОЗНИКАЕТ</a:t>
            </a:r>
          </a:p>
          <a:p>
            <a:pPr algn="r"/>
            <a:r>
              <a:rPr lang="ru-RU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силу создания произведения</a:t>
            </a:r>
            <a:endParaRPr lang="ru-RU" b="1" cap="all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5" name="Picture 3" descr="D:\04_Reclama\#_ПРЕЗЕНТАЦИИ\Настя - ВУЗЫ\!!!Интеграция книг в фонды библиотек и др. - 28.08.2013\иллюстрации\Inspectin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725144"/>
            <a:ext cx="1237227" cy="1512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04_Reclama\#_ПРЕЗЕНТАЦИИ\Настя - ВУЗЫ\!!!Интеграция книг в фонды библиотек и др. - 28.08.2013\JPEG - подложки\Подложк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91356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835696" y="476672"/>
            <a:ext cx="6727876" cy="509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  <a:defRPr/>
            </a:pP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ВИДЫ АВТОРСКОГО ПРАВА</a:t>
            </a:r>
          </a:p>
        </p:txBody>
      </p:sp>
      <p:sp>
        <p:nvSpPr>
          <p:cNvPr id="7" name="Дуга 6"/>
          <p:cNvSpPr/>
          <p:nvPr/>
        </p:nvSpPr>
        <p:spPr>
          <a:xfrm rot="16779603" flipH="1">
            <a:off x="5977331" y="14382"/>
            <a:ext cx="582516" cy="2320219"/>
          </a:xfrm>
          <a:prstGeom prst="arc">
            <a:avLst>
              <a:gd name="adj1" fmla="val 16232924"/>
              <a:gd name="adj2" fmla="val 21530650"/>
            </a:avLst>
          </a:prstGeom>
          <a:ln w="31750">
            <a:solidFill>
              <a:schemeClr val="accent2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4820397">
            <a:off x="3519597" y="22371"/>
            <a:ext cx="582516" cy="2301023"/>
          </a:xfrm>
          <a:prstGeom prst="arc">
            <a:avLst>
              <a:gd name="adj1" fmla="val 16232924"/>
              <a:gd name="adj2" fmla="val 21530650"/>
            </a:avLst>
          </a:prstGeom>
          <a:ln w="31750">
            <a:solidFill>
              <a:schemeClr val="accent2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>
          <a:xfrm>
            <a:off x="3419872" y="5085184"/>
            <a:ext cx="504056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erdana" pitchFamily="32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Личные неимущественные права НЕ могут быть переданы автором другому лицу.</a:t>
            </a:r>
          </a:p>
        </p:txBody>
      </p:sp>
      <p:pic>
        <p:nvPicPr>
          <p:cNvPr id="13" name="Picture 3" descr="D:\04_Reclama\#_ПРЕЗЕНТАЦИИ\Настя - ВУЗЫ\!!!Интеграция книг в фонды библиотек и др. - 28.08.2013\иллюстрации\Inspectin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797152"/>
            <a:ext cx="1237227" cy="151216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619672" y="2636912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/>
              <a:t> ПРАВО АВТОРСТВА;</a:t>
            </a:r>
          </a:p>
          <a:p>
            <a:pPr>
              <a:buFontTx/>
              <a:buChar char="-"/>
            </a:pPr>
            <a:r>
              <a:rPr lang="ru-RU" sz="1600" dirty="0" smtClean="0"/>
              <a:t> ПРАВО НА ИМЯ;</a:t>
            </a:r>
          </a:p>
          <a:p>
            <a:pPr>
              <a:buFontTx/>
              <a:buChar char="-"/>
            </a:pPr>
            <a:r>
              <a:rPr lang="ru-RU" sz="1600" dirty="0" smtClean="0"/>
              <a:t> ПРАВО НА </a:t>
            </a:r>
          </a:p>
          <a:p>
            <a:r>
              <a:rPr lang="ru-RU" sz="1600" dirty="0" smtClean="0"/>
              <a:t>  НЕПРИКОСНОВЕННОСТЬ </a:t>
            </a:r>
          </a:p>
          <a:p>
            <a:r>
              <a:rPr lang="ru-RU" sz="1600" dirty="0" smtClean="0"/>
              <a:t>  ПРОИЗВЕДЕНИЯ;</a:t>
            </a:r>
          </a:p>
          <a:p>
            <a:r>
              <a:rPr lang="ru-RU" sz="1600" dirty="0" smtClean="0"/>
              <a:t>- ПРАВО НА ОБНАРОДОВАНИЕ</a:t>
            </a:r>
          </a:p>
          <a:p>
            <a:r>
              <a:rPr lang="ru-RU" sz="1600" dirty="0" smtClean="0"/>
              <a:t>  ПРОИЗВЕДЕНИЯ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92080" y="2636912"/>
            <a:ext cx="3591304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/>
              <a:t> ПРАВО НА ВОСПРОИЗВЕДЕНИЕ;</a:t>
            </a:r>
          </a:p>
          <a:p>
            <a:pPr>
              <a:buFontTx/>
              <a:buChar char="-"/>
            </a:pPr>
            <a:r>
              <a:rPr lang="ru-RU" sz="1600" dirty="0" smtClean="0"/>
              <a:t> ПРАВО НА РАСПРОСТРАНЕНИЕ;</a:t>
            </a:r>
          </a:p>
          <a:p>
            <a:pPr>
              <a:buFontTx/>
              <a:buChar char="-"/>
            </a:pPr>
            <a:r>
              <a:rPr lang="ru-RU" sz="1600" dirty="0" smtClean="0"/>
              <a:t> ПРАВО НА ПУБЛИЧНЫЙ ПОКАЗ;</a:t>
            </a:r>
          </a:p>
          <a:p>
            <a:pPr>
              <a:buFontTx/>
              <a:buChar char="-"/>
            </a:pPr>
            <a:r>
              <a:rPr lang="ru-RU" sz="1600" dirty="0" smtClean="0"/>
              <a:t> ПРАВО НА ПЕРЕВОД </a:t>
            </a:r>
          </a:p>
          <a:p>
            <a:r>
              <a:rPr lang="ru-RU" sz="1600" dirty="0" smtClean="0"/>
              <a:t>  И ПЕРЕРАБОТКУ;</a:t>
            </a:r>
          </a:p>
          <a:p>
            <a:pPr>
              <a:buFontTx/>
              <a:buChar char="-"/>
            </a:pPr>
            <a:r>
              <a:rPr lang="ru-RU" sz="1600" dirty="0" smtClean="0"/>
              <a:t> ПРАВО НА ДОВЕДЕНИЕ </a:t>
            </a:r>
          </a:p>
          <a:p>
            <a:r>
              <a:rPr lang="ru-RU" sz="1600" dirty="0" smtClean="0"/>
              <a:t>  ДО ВСЕОБЩЕГО СВЕДЕНИЯ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35696" y="1556792"/>
            <a:ext cx="2664000" cy="90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18E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 smtClean="0">
                <a:solidFill>
                  <a:schemeClr val="tx1"/>
                </a:solidFill>
                <a:cs typeface="Arial" pitchFamily="34" charset="0"/>
              </a:rPr>
              <a:t>ЛИЧНЫЕ НЕИМУЩЕСТВЕННЫЕ ПРАВА</a:t>
            </a:r>
            <a:endParaRPr lang="ru-RU" sz="1600" b="1" cap="all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24128" y="1556792"/>
            <a:ext cx="2664000" cy="90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18E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 smtClean="0">
                <a:solidFill>
                  <a:schemeClr val="tx1"/>
                </a:solidFill>
                <a:cs typeface="Arial" pitchFamily="34" charset="0"/>
              </a:rPr>
              <a:t>ЛИЧНЫЕ ИМУЩЕСТВЕННЫЕ ПРАВА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04_Reclama\#_ПРЕЗЕНТАЦИИ\Настя - ВУЗЫ\!!!Интеграция книг в фонды библиотек и др. - 28.08.2013\JPEG - подложки\Подложк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91356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835696" y="476672"/>
            <a:ext cx="6727876" cy="509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  <a:defRPr/>
            </a:pP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СРОКИ ДЕЙСТВИЯ АВТОРСКОГО ПРАВА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2051720" y="4221088"/>
            <a:ext cx="6768752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erdana" pitchFamily="32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НЕИМУЩЕСТВЕННЫЕ ПРАВА ОХРАНЯЮТСЯ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БЕССРОЧНО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556792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/>
              <a:t>В ТЕЧЕНИЕ ВСЕЙ ЖИЗНИ АВТОРА И СЕМИДЕСЯТИ ЛЕТ  ПОСЛЕ ЕГО СМЕРТИ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2348880"/>
            <a:ext cx="54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 истечении этого срока произведение как обнародованное, так и необнародованное, переходит в общественное достояние</a:t>
            </a:r>
          </a:p>
        </p:txBody>
      </p:sp>
      <p:pic>
        <p:nvPicPr>
          <p:cNvPr id="8" name="Picture 6" descr="D:\04_Reclama\#_ПРЕЗЕНТАЦИИ\Настя - ВУЗЫ\!!!Интеграция книг в фонды библиотек и др. - 28.08.2013\иллюстрации\123123123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44208" y="4797152"/>
            <a:ext cx="1944216" cy="1547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04_Reclama\#_ПРЕЗЕНТАЦИИ\Настя - ВУЗЫ\!!!Интеграция книг в фонды библиотек и др. - 28.08.2013\JPEG - подложки\Подложк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563"/>
            <a:ext cx="9180512" cy="691356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835696" y="476672"/>
            <a:ext cx="67278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  <a:defRPr/>
            </a:pP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ПЕРЕХОД ПРАВА НА ПРОИЗВЕДЕНИЕ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4168" y="26369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НАСЛЕДОВАНИЕ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688" y="2636912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ДОГОВОР ОБ ОТЧУЖДЕНИИ</a:t>
            </a:r>
          </a:p>
          <a:p>
            <a:r>
              <a:rPr lang="ru-RU" dirty="0" smtClean="0"/>
              <a:t>  ПРАВА;</a:t>
            </a:r>
          </a:p>
          <a:p>
            <a:pPr>
              <a:buFontTx/>
              <a:buChar char="-"/>
            </a:pPr>
            <a:r>
              <a:rPr lang="ru-RU" dirty="0" smtClean="0"/>
              <a:t> ЛИЦЕНЗИОННЫЙ ДОГОВОР;</a:t>
            </a:r>
          </a:p>
          <a:p>
            <a:pPr>
              <a:buFontTx/>
              <a:buChar char="-"/>
            </a:pPr>
            <a:r>
              <a:rPr lang="ru-RU" dirty="0" smtClean="0"/>
              <a:t> ТРУДОВОЙ ДОГОВОР</a:t>
            </a:r>
            <a:endParaRPr lang="ru-RU" dirty="0"/>
          </a:p>
        </p:txBody>
      </p:sp>
      <p:pic>
        <p:nvPicPr>
          <p:cNvPr id="9" name="Picture 7" descr="D:\04_Reclama\#_ПРЕЗЕНТАЦИИ\Настя - ВУЗЫ\!!!Интеграция книг в фонды библиотек и др. - 28.08.2013\Папка Интеграция книг Изд. Юрайт в фонды и др. - 04.09.2013\Links\148569151[1].png"/>
          <p:cNvPicPr>
            <a:picLocks noChangeAspect="1" noChangeArrowheads="1"/>
          </p:cNvPicPr>
          <p:nvPr/>
        </p:nvPicPr>
        <p:blipFill>
          <a:blip r:embed="rId3" cstate="print">
            <a:lum contrast="-26000"/>
          </a:blip>
          <a:srcRect/>
          <a:stretch>
            <a:fillRect/>
          </a:stretch>
        </p:blipFill>
        <p:spPr bwMode="auto">
          <a:xfrm>
            <a:off x="1835696" y="4149080"/>
            <a:ext cx="1656184" cy="2208245"/>
          </a:xfrm>
          <a:prstGeom prst="rect">
            <a:avLst/>
          </a:prstGeom>
          <a:noFill/>
        </p:spPr>
      </p:pic>
      <p:sp>
        <p:nvSpPr>
          <p:cNvPr id="10" name="Дуга 9"/>
          <p:cNvSpPr/>
          <p:nvPr/>
        </p:nvSpPr>
        <p:spPr>
          <a:xfrm rot="16779603" flipH="1">
            <a:off x="6265364" y="14384"/>
            <a:ext cx="582516" cy="2320219"/>
          </a:xfrm>
          <a:prstGeom prst="arc">
            <a:avLst>
              <a:gd name="adj1" fmla="val 16232924"/>
              <a:gd name="adj2" fmla="val 21530650"/>
            </a:avLst>
          </a:prstGeom>
          <a:ln w="31750">
            <a:solidFill>
              <a:schemeClr val="accent2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4820397">
            <a:off x="3306480" y="22369"/>
            <a:ext cx="582516" cy="2301023"/>
          </a:xfrm>
          <a:prstGeom prst="arc">
            <a:avLst>
              <a:gd name="adj1" fmla="val 16232924"/>
              <a:gd name="adj2" fmla="val 21530650"/>
            </a:avLst>
          </a:prstGeom>
          <a:ln w="31750">
            <a:solidFill>
              <a:schemeClr val="accent2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47864" y="4725144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Договор о предоставлении права использования произведения в периодическом печатном издании может быть заключен в устной форме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3688" y="1556792"/>
            <a:ext cx="2664000" cy="90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18E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 smtClean="0">
                <a:solidFill>
                  <a:schemeClr val="tx1"/>
                </a:solidFill>
                <a:cs typeface="Arial" pitchFamily="34" charset="0"/>
              </a:rPr>
              <a:t>ПО ДОГОВОРУ</a:t>
            </a:r>
            <a:endParaRPr lang="ru-RU" sz="1600" b="1" cap="all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40152" y="1556792"/>
            <a:ext cx="2664000" cy="90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18E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 smtClean="0">
                <a:solidFill>
                  <a:schemeClr val="tx1"/>
                </a:solidFill>
                <a:cs typeface="Arial" pitchFamily="34" charset="0"/>
              </a:rPr>
              <a:t>БЕЗ ДОГОВОРА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04_Reclama\#_ПРЕЗЕНТАЦИИ\Настя - ВУЗЫ\!!!Интеграция книг в фонды библиотек и др. - 28.08.2013\JPEG - подложки\Подложк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91356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835696" y="476672"/>
            <a:ext cx="6727876" cy="509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  <a:defRPr/>
            </a:pP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СЛУЖЕБНЫЕ ПРОИЗВЕДЕНИЯ</a:t>
            </a:r>
          </a:p>
        </p:txBody>
      </p:sp>
      <p:pic>
        <p:nvPicPr>
          <p:cNvPr id="5" name="Picture 2" descr="D:\04_Reclama\#_ПРЕЗЕНТАЦИИ\Настя - ВУЗЫ\!!!Интеграция книг в фонды библиотек и др. - 28.08.2013\иллюстрации\3d-chelovechek-29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48264" y="1012668"/>
            <a:ext cx="1440160" cy="160017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15816" y="15567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20072" y="15567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РАБОТОДАТЕЛЬ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52120" y="364502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ТРУДОВОЙ ДОГОВОР;</a:t>
            </a:r>
          </a:p>
          <a:p>
            <a:pPr>
              <a:buFontTx/>
              <a:buChar char="-"/>
            </a:pPr>
            <a:r>
              <a:rPr lang="ru-RU" dirty="0" smtClean="0"/>
              <a:t> ДОЛЖНОСТНАЯ</a:t>
            </a:r>
          </a:p>
          <a:p>
            <a:r>
              <a:rPr lang="ru-RU" dirty="0" smtClean="0"/>
              <a:t>  ИНСТРУКЦИЯ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1800" y="5013176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Условия договора, ограничивающие право создавать произведения определенного рода или в определенной области, либо отчуждать право на них, НИЧТОЖНЫ</a:t>
            </a:r>
            <a:endParaRPr lang="ru-RU" dirty="0"/>
          </a:p>
        </p:txBody>
      </p:sp>
      <p:pic>
        <p:nvPicPr>
          <p:cNvPr id="15" name="Picture 3" descr="D:\04_Reclama\#_ПРЕЗЕНТАЦИИ\Настя - ВУЗЫ\!!!Интеграция книг в фонды библиотек и др. - 28.08.2013\Папка Интеграция книг Изд. Юрайт в фонды и др. - 04.09.2013\Links\580934348[1]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836712"/>
            <a:ext cx="1152128" cy="1766680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1691680" y="2636912"/>
            <a:ext cx="2664000" cy="90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18E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 smtClean="0">
                <a:solidFill>
                  <a:schemeClr val="tx1"/>
                </a:solidFill>
                <a:cs typeface="Arial" pitchFamily="34" charset="0"/>
              </a:rPr>
              <a:t>НЕИМУЩЕСТВЕННЫЕ ПРАВА</a:t>
            </a:r>
            <a:endParaRPr lang="ru-RU" sz="1600" b="1" cap="all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80112" y="2636912"/>
            <a:ext cx="2664000" cy="90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18E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 smtClean="0">
                <a:solidFill>
                  <a:schemeClr val="tx1"/>
                </a:solidFill>
                <a:cs typeface="Arial" pitchFamily="34" charset="0"/>
              </a:rPr>
              <a:t>ИМУЩЕСТВЕННЫЕ ПРАВА</a:t>
            </a:r>
          </a:p>
        </p:txBody>
      </p:sp>
      <p:pic>
        <p:nvPicPr>
          <p:cNvPr id="19" name="Picture 3" descr="D:\04_Reclama\#_ПРЕЗЕНТАЦИИ\Настя - ВУЗЫ\!!!Интеграция книг в фонды библиотек и др. - 28.08.2013\иллюстрации\Inspectin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941168"/>
            <a:ext cx="1237227" cy="1512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04_Reclama\#_ПРЕЗЕНТАЦИИ\Настя - ВУЗЫ\!!!Интеграция книг в фонды библиотек и др. - 28.08.2013\JPEG - подложки\Подложка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562"/>
            <a:ext cx="9180513" cy="691356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835696" y="260648"/>
            <a:ext cx="6727876" cy="97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  <a:defRPr/>
            </a:pP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СЛУЧАИ ПРАВОМЕРНОГО ИСПОЛЬЗОВАНИЯ ПРОИЗВЕДЕНИЙ:</a:t>
            </a:r>
          </a:p>
        </p:txBody>
      </p:sp>
      <p:pic>
        <p:nvPicPr>
          <p:cNvPr id="11" name="Picture 2" descr="D:\04_Reclama\#_ПРЕЗЕНТАЦИИ\Настя - ВУЗЫ\!!!Интеграция книг в фонды библиотек и др. - 28.08.2013\Папка Интеграция книг Изд. Юрайт в фонды и др. - 04.09.2013\Links\15667770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547664" y="4797152"/>
            <a:ext cx="1221600" cy="1628800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1619672" y="1484784"/>
            <a:ext cx="5904656" cy="90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18E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ВОСПРОИЗВЕДЕНИЕ В ЛИЧНЫХ ЦЕЛЯХ</a:t>
            </a:r>
            <a:endParaRPr lang="ru-RU" sz="1600" b="1" cap="all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79712" y="2492896"/>
            <a:ext cx="5904656" cy="90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18E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ЦИТИРОВАНИЕ В ОРИГИНАЛЕ И В ПЕРЕВОДЕ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39752" y="3501008"/>
            <a:ext cx="5904656" cy="90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18E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ИСПОЛЬЗОВАНИЕ В КАЧЕСТВЕ ИЛЛЮСТРАЦИЙ В ИЗДАНИЯХ УЧЕБНОГО ХАРАКТЕРА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99792" y="4509120"/>
            <a:ext cx="5904656" cy="90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18E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РЕПРОДУЦИРОВАНИЕ В ЦЕЛЯХ ОБЕСПЕЧЕНИЯ СОХРАННОСТИ И ВОССТАНОВЛЕНИЯ УТРАЧЕННЫХ ЭКЗЕМПЛЯРОВ ПРОИЗВЕДЕНИЯ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87824" y="5517232"/>
            <a:ext cx="5904656" cy="90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18E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РЕПРОДУЦИРОВАНИЕ КОРОТКИХ ОТРЫВКОВ, СТАТЕЙ И МАЛООБЪЕМНЫХ ПРОИЗВЕДЕНИЙ В УЧЕБНЫХ ИЛИ ОБРАЗОВАТЕЛЬНЫХ ЦЕЛЯХ</a:t>
            </a:r>
          </a:p>
        </p:txBody>
      </p:sp>
      <p:pic>
        <p:nvPicPr>
          <p:cNvPr id="10" name="Picture 5" descr="D:\04_Reclama\#_ПРЕЗЕНТАЦИИ\Настя - ВУЗЫ\!!!Интеграция книг в фонды библиотек и др. - 28.08.2013\иллюстрации\498630693[1---6!!!].png"/>
          <p:cNvPicPr>
            <a:picLocks noChangeAspect="1" noChangeArrowheads="1"/>
          </p:cNvPicPr>
          <p:nvPr/>
        </p:nvPicPr>
        <p:blipFill>
          <a:blip r:embed="rId4" cstate="print">
            <a:lum bright="-13000"/>
          </a:blip>
          <a:srcRect/>
          <a:stretch>
            <a:fillRect/>
          </a:stretch>
        </p:blipFill>
        <p:spPr bwMode="auto">
          <a:xfrm flipH="1">
            <a:off x="7740352" y="1268760"/>
            <a:ext cx="1179025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04_Reclama\#_ПРЕЗЕНТАЦИИ\Настя - ВУЗЫ\!!!Интеграция книг в фонды библиотек и др. - 28.08.2013\JPEG - подложки\Подложка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91356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835696" y="476672"/>
            <a:ext cx="6727876" cy="511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  <a:defRPr/>
            </a:pP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РЕПРОДУЦИРОВАНИЕ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5013176"/>
            <a:ext cx="59046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Могут создаваться ЕДИНИЧНЫЕ копии произведений при отсутствии целей извлечения прибыли ТОЛЬКО в помещении библиотеки и ИСКЛЮЧЕНИИ возможности дальнейшего создания копий</a:t>
            </a:r>
          </a:p>
        </p:txBody>
      </p:sp>
      <p:pic>
        <p:nvPicPr>
          <p:cNvPr id="14" name="Picture 3" descr="D:\04_Reclama\#_ПРЕЗЕНТАЦИИ\Настя - ВУЗЫ\!!!Интеграция книг в фонды библиотек и др. - 28.08.2013\иллюстрации\Inspectin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157192"/>
            <a:ext cx="1237227" cy="1512167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1691680" y="1196752"/>
            <a:ext cx="5904656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18E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ВЕТХИЕ ИЛИ ИСПОРЧЕННЫЕ</a:t>
            </a:r>
            <a:endParaRPr lang="ru-RU" sz="1600" b="1" cap="all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79712" y="1916832"/>
            <a:ext cx="5904656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18E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ВЫДАЧА МОЖЕТ ПРИВЕСТИ К УТРАТЕ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267744" y="2636912"/>
            <a:ext cx="5904656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18E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ЗАПИСАННЫЕ НА УСТАРЕВШИХ НОСИТЕЛЯХ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55776" y="3356992"/>
            <a:ext cx="5904656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18E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НЕ ПЕРЕИЗДАВАВШИЕСЯ БОЛЕЕ 10 ЛЕТ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43808" y="4077072"/>
            <a:ext cx="5904656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18E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СТАТЬИ, МАЛООБЪЁМНЫЕ ПРОИЗВЕДЕНИЯ, КОТОРКИЕ ОТРЫВКИ</a:t>
            </a:r>
          </a:p>
        </p:txBody>
      </p:sp>
      <p:pic>
        <p:nvPicPr>
          <p:cNvPr id="22" name="Picture 5" descr="D:\04_Reclama\#_ПРЕЗЕНТАЦИИ\Настя - ВУЗЫ\!!!Интеграция книг в фонды библиотек и др. - 28.08.2013\иллюстрации\498630693[1---6!!!].png"/>
          <p:cNvPicPr>
            <a:picLocks noChangeAspect="1" noChangeArrowheads="1"/>
          </p:cNvPicPr>
          <p:nvPr/>
        </p:nvPicPr>
        <p:blipFill>
          <a:blip r:embed="rId4" cstate="print">
            <a:lum bright="-13000"/>
          </a:blip>
          <a:srcRect/>
          <a:stretch>
            <a:fillRect/>
          </a:stretch>
        </p:blipFill>
        <p:spPr bwMode="auto">
          <a:xfrm flipH="1">
            <a:off x="7740352" y="908720"/>
            <a:ext cx="1179025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04_Reclama\#_ПРЕЗЕНТАЦИИ\Настя - ВУЗЫ\!!!Интеграция книг в фонды библиотек и др. - 28.08.2013\JPEG - подложки\Подложка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91356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835696" y="476672"/>
            <a:ext cx="6727876" cy="97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  <a:defRPr/>
            </a:pP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СЛУЧАИ НЕПРАВОМЕРНОГО ИСПОЛЬЗОВАНИЯ ПРОИЗВЕДЕНИЙ</a:t>
            </a:r>
            <a:endParaRPr lang="ru-RU" sz="2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772816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Любое другое использование произведения допускается ТОЛЬКО с разрешения правообладателя.</a:t>
            </a:r>
          </a:p>
        </p:txBody>
      </p:sp>
      <p:pic>
        <p:nvPicPr>
          <p:cNvPr id="7" name="Picture 8" descr="D:\04_Reclama\#_ПРЕЗЕНТАЦИИ\Настя - ВУЗЫ\!!!Интеграция книг в фонды библиотек и др. - 28.08.2013\иллюстрации\dreamstime_13159292[2-2-2].png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 flipH="1">
            <a:off x="7812360" y="2564904"/>
            <a:ext cx="792088" cy="1164835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2195736" y="3212976"/>
            <a:ext cx="2664000" cy="90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18E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 smtClean="0">
                <a:solidFill>
                  <a:schemeClr val="tx1"/>
                </a:solidFill>
                <a:cs typeface="Arial" pitchFamily="34" charset="0"/>
              </a:rPr>
              <a:t>Пиратство</a:t>
            </a:r>
            <a:endParaRPr lang="ru-RU" sz="1600" b="1" cap="all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39952" y="4365104"/>
            <a:ext cx="2664000" cy="90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18E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 smtClean="0">
                <a:solidFill>
                  <a:schemeClr val="tx1"/>
                </a:solidFill>
                <a:cs typeface="Arial" pitchFamily="34" charset="0"/>
              </a:rPr>
              <a:t>плагиат</a:t>
            </a:r>
            <a:endParaRPr lang="ru-RU" sz="1600" b="1" cap="all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56176" y="5517232"/>
            <a:ext cx="2664000" cy="90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18E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 err="1" smtClean="0">
                <a:solidFill>
                  <a:schemeClr val="tx1"/>
                </a:solidFill>
                <a:cs typeface="Arial" pitchFamily="34" charset="0"/>
              </a:rPr>
              <a:t>самоплагиат</a:t>
            </a:r>
            <a:endParaRPr lang="ru-RU" sz="1600" b="1" cap="all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4" name="Picture 3" descr="D:\04_Reclama\#_ПРЕЗЕНТАЦИИ\Настя - ВУЗЫ\!!!Интеграция книг в фонды библиотек и др. - 28.08.2013\иллюстрации\Inspectin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556792"/>
            <a:ext cx="1237227" cy="1512167"/>
          </a:xfrm>
          <a:prstGeom prst="rect">
            <a:avLst/>
          </a:prstGeom>
          <a:noFill/>
        </p:spPr>
      </p:pic>
      <p:pic>
        <p:nvPicPr>
          <p:cNvPr id="15" name="Picture 3" descr="D:\04_Reclama\#_ПРЕЗЕНТАЦИИ\Настя - ВУЗЫ\!!!Интеграция книг в фонды библиотек и др. - 28.08.2013\Папка Интеграция книг Изд. Юрайт в фонды и др. - 04.09.2013\Links\1308359069sa2c9q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5013176"/>
            <a:ext cx="792088" cy="1054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Юрайт">
      <a:dk1>
        <a:sysClr val="windowText" lastClr="000000"/>
      </a:dk1>
      <a:lt1>
        <a:sysClr val="window" lastClr="FFFFFF"/>
      </a:lt1>
      <a:dk2>
        <a:srgbClr val="9A9A9D"/>
      </a:dk2>
      <a:lt2>
        <a:srgbClr val="DD7300"/>
      </a:lt2>
      <a:accent1>
        <a:srgbClr val="B53603"/>
      </a:accent1>
      <a:accent2>
        <a:srgbClr val="F18E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щая">
      <a:majorFont>
        <a:latin typeface="HeliosBlack"/>
        <a:ea typeface=""/>
        <a:cs typeface=""/>
      </a:majorFont>
      <a:minorFont>
        <a:latin typeface="Helios"/>
        <a:ea typeface=""/>
        <a:cs typeface="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2590</TotalTime>
  <Words>419</Words>
  <Application>Microsoft Office PowerPoint</Application>
  <PresentationFormat>Экран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 А. Георгиевский</dc:creator>
  <cp:lastModifiedBy>sergeyd</cp:lastModifiedBy>
  <cp:revision>275</cp:revision>
  <dcterms:created xsi:type="dcterms:W3CDTF">2012-10-05T09:42:09Z</dcterms:created>
  <dcterms:modified xsi:type="dcterms:W3CDTF">2014-06-20T11:45:17Z</dcterms:modified>
</cp:coreProperties>
</file>