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20"/>
  </p:notesMasterIdLst>
  <p:sldIdLst>
    <p:sldId id="256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1" r:id="rId14"/>
    <p:sldId id="280" r:id="rId15"/>
    <p:sldId id="282" r:id="rId16"/>
    <p:sldId id="279" r:id="rId17"/>
    <p:sldId id="283" r:id="rId18"/>
    <p:sldId id="270" r:id="rId19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2D60"/>
    <a:srgbClr val="003A7A"/>
    <a:srgbClr val="004796"/>
    <a:srgbClr val="253783"/>
    <a:srgbClr val="BFC2CF"/>
    <a:srgbClr val="606DD0"/>
    <a:srgbClr val="CCE9AD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438" autoAdjust="0"/>
  </p:normalViewPr>
  <p:slideViewPr>
    <p:cSldViewPr>
      <p:cViewPr varScale="1">
        <p:scale>
          <a:sx n="111" d="100"/>
          <a:sy n="111" d="100"/>
        </p:scale>
        <p:origin x="77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04B5B-FEF0-4CC7-9B4D-8EB800B2DB8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93FCB-47A4-45E0-8C5F-D7863990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18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ЭА ПБД – одно из наиболее «продаваемых» нами.</a:t>
            </a:r>
          </a:p>
          <a:p>
            <a:r>
              <a:rPr lang="ru-RU" dirty="0" smtClean="0"/>
              <a:t>Сегодня мы хотим взглянуть на продвижение решения несколько под иным углом.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93FCB-47A4-45E0-8C5F-D7863990B57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64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E3DB37-2553-42F4-9062-377DF30B20FD}" type="slidenum">
              <a:rPr lang="ru-RU" smtClean="0"/>
              <a:pPr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8590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1650" y="3640613"/>
            <a:ext cx="1729269" cy="73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972" y="681540"/>
            <a:ext cx="7129537" cy="1288964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>
          <a:xfrm>
            <a:off x="1171968" y="2283718"/>
            <a:ext cx="7129467" cy="702469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3"/>
          </p:nvPr>
        </p:nvSpPr>
        <p:spPr>
          <a:xfrm>
            <a:off x="1187624" y="250032"/>
            <a:ext cx="2133600" cy="273844"/>
          </a:xfrm>
        </p:spPr>
        <p:txBody>
          <a:bodyPr/>
          <a:lstStyle>
            <a:lvl1pPr>
              <a:defRPr smtClean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E238311-AAA6-4C64-9A18-F9CA501281BD}" type="datetime1">
              <a:rPr lang="ru-RU" smtClean="0"/>
              <a:pPr/>
              <a:t>19.06.2014</a:t>
            </a:fld>
            <a:endParaRPr lang="ru-RU" dirty="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4"/>
          </p:nvPr>
        </p:nvSpPr>
        <p:spPr>
          <a:xfrm>
            <a:off x="6372200" y="267494"/>
            <a:ext cx="2501900" cy="273844"/>
          </a:xfrm>
        </p:spPr>
        <p:txBody>
          <a:bodyPr/>
          <a:lstStyle>
            <a:lvl1pPr algn="l">
              <a:defRPr dirty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pic>
        <p:nvPicPr>
          <p:cNvPr id="13" name="Рисунок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58" b="48577"/>
          <a:stretch/>
        </p:blipFill>
        <p:spPr bwMode="auto">
          <a:xfrm>
            <a:off x="6346471" y="2859783"/>
            <a:ext cx="2797530" cy="228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93"/>
          <a:stretch/>
        </p:blipFill>
        <p:spPr>
          <a:xfrm>
            <a:off x="0" y="3435846"/>
            <a:ext cx="539552" cy="112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3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4204B5-9A38-4E58-8115-3CAE4383155C}" type="datetime1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54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A8599-AA5C-492B-A1C2-86B9BC776CBA}" type="datetime1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9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D7EABE-6EBA-4A8A-B680-3CD12C446A0F}" type="datetime1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6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65"/>
          <a:stretch/>
        </p:blipFill>
        <p:spPr>
          <a:xfrm>
            <a:off x="5904656" y="19224"/>
            <a:ext cx="3203848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193709"/>
            <a:ext cx="7450087" cy="1021556"/>
          </a:xfrm>
        </p:spPr>
        <p:txBody>
          <a:bodyPr/>
          <a:lstStyle>
            <a:lvl1pPr algn="l"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73829"/>
            <a:ext cx="7450087" cy="112514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688975" y="4548188"/>
            <a:ext cx="2133600" cy="273844"/>
          </a:xfrm>
        </p:spPr>
        <p:txBody>
          <a:bodyPr/>
          <a:lstStyle>
            <a:lvl1pPr>
              <a:defRPr smtClean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18582001-603F-412B-BFD0-4495AD904B97}" type="datetime1">
              <a:rPr lang="ru-RU" smtClean="0"/>
              <a:pPr/>
              <a:t>19.06.2014</a:t>
            </a:fld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16238" y="4548188"/>
            <a:ext cx="2501900" cy="273844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012160" y="4631377"/>
            <a:ext cx="2133600" cy="273844"/>
          </a:xfrm>
        </p:spPr>
        <p:txBody>
          <a:bodyPr/>
          <a:lstStyle>
            <a:lvl1pPr>
              <a:defRPr smtClean="0"/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4" name="Рисунок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624931"/>
            <a:ext cx="1729269" cy="73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93"/>
          <a:stretch/>
        </p:blipFill>
        <p:spPr>
          <a:xfrm>
            <a:off x="0" y="427637"/>
            <a:ext cx="539552" cy="112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3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4B2AF-3FEC-498B-AE3E-DAAB40F67E90}" type="datetime1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2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87653F-47A8-4DB4-8B00-F3DE699250D9}" type="datetime1">
              <a:rPr lang="ru-RU" smtClean="0"/>
              <a:pPr/>
              <a:t>19.06.2014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9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24A3F-33A3-4105-BF99-72AE3D86171D}" type="datetime1">
              <a:rPr lang="ru-RU" smtClean="0"/>
              <a:pPr/>
              <a:t>19.06.2014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25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7368A1-746C-445E-BF6B-C0BEB119B644}" type="datetime1">
              <a:rPr lang="ru-RU" smtClean="0"/>
              <a:pPr/>
              <a:t>19.06.2014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93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E4033-5D72-448F-9B85-8F2AF69B222F}" type="datetime1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51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F1D5C-FD2E-4190-95D3-E91628A4E882}" type="datetime1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6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A7A"/>
            </a:gs>
            <a:gs pos="40000">
              <a:srgbClr val="004796"/>
            </a:gs>
            <a:gs pos="85000">
              <a:srgbClr val="002D6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59632" y="461947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defRPr>
            </a:lvl1pPr>
          </a:lstStyle>
          <a:p>
            <a:fld id="{B381B7A8-BBF1-4D8A-8639-B507A8CC1896}" type="datetime1">
              <a:rPr lang="ru-RU" smtClean="0"/>
              <a:pPr/>
              <a:t>19.06.2014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779912" y="4619471"/>
            <a:ext cx="25019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32240" y="463137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1020C64-3E28-43BE-A361-23202B793FF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9" name="Рисунок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1" t="30884"/>
          <a:stretch/>
        </p:blipFill>
        <p:spPr bwMode="auto">
          <a:xfrm>
            <a:off x="0" y="0"/>
            <a:ext cx="1393844" cy="181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8691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362950" cy="320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47" b="87400"/>
          <a:stretch>
            <a:fillRect/>
          </a:stretch>
        </p:blipFill>
        <p:spPr>
          <a:xfrm>
            <a:off x="6193514" y="4515966"/>
            <a:ext cx="2950486" cy="64807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47" b="87400"/>
          <a:stretch>
            <a:fillRect/>
          </a:stretch>
        </p:blipFill>
        <p:spPr>
          <a:xfrm>
            <a:off x="3315501" y="4515966"/>
            <a:ext cx="2950486" cy="64807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47" b="87400"/>
          <a:stretch>
            <a:fillRect/>
          </a:stretch>
        </p:blipFill>
        <p:spPr>
          <a:xfrm>
            <a:off x="441258" y="4515966"/>
            <a:ext cx="2950486" cy="6480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10366"/>
            <a:ext cx="720080" cy="41254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65"/>
          <a:stretch/>
        </p:blipFill>
        <p:spPr>
          <a:xfrm>
            <a:off x="0" y="247197"/>
            <a:ext cx="323528" cy="5946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79646"/>
        </a:buClr>
        <a:buFont typeface="Wingdings" pitchFamily="2" charset="2"/>
        <a:buChar char="§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60000"/>
            <a:lumOff val="40000"/>
          </a:schemeClr>
        </a:buClr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E38B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131590"/>
            <a:ext cx="7129537" cy="1288964"/>
          </a:xfrm>
        </p:spPr>
        <p:txBody>
          <a:bodyPr/>
          <a:lstStyle/>
          <a:p>
            <a:r>
              <a:rPr lang="ru-RU" sz="2800" dirty="0" smtClean="0"/>
              <a:t>Практический опыт применения поисковых технологий</a:t>
            </a:r>
            <a:br>
              <a:rPr lang="ru-RU" sz="2800" dirty="0" smtClean="0"/>
            </a:br>
            <a:r>
              <a:rPr lang="ru-RU" sz="2800" dirty="0" smtClean="0"/>
              <a:t>для библиотечных фондов 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>
          <a:xfrm>
            <a:off x="1187621" y="2733769"/>
            <a:ext cx="5776296" cy="432048"/>
          </a:xfrm>
        </p:spPr>
        <p:txBody>
          <a:bodyPr/>
          <a:lstStyle/>
          <a:p>
            <a:r>
              <a:rPr lang="ru-RU" sz="2000" dirty="0" smtClean="0"/>
              <a:t>Набатчиков Дмитрий, Корпорация ЭЛАР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Двуязычный поиск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русский-старорусский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87" y="1131590"/>
            <a:ext cx="8856984" cy="305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тезаурусы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4330824" cy="3207544"/>
          </a:xfrm>
        </p:spPr>
        <p:txBody>
          <a:bodyPr/>
          <a:lstStyle/>
          <a:p>
            <a:r>
              <a:rPr lang="ru-RU" dirty="0" smtClean="0"/>
              <a:t>биология</a:t>
            </a:r>
          </a:p>
          <a:p>
            <a:r>
              <a:rPr lang="ru-RU" dirty="0" smtClean="0"/>
              <a:t>медицина</a:t>
            </a:r>
          </a:p>
          <a:p>
            <a:r>
              <a:rPr lang="ru-RU" dirty="0" smtClean="0"/>
              <a:t>механика</a:t>
            </a:r>
          </a:p>
          <a:p>
            <a:r>
              <a:rPr lang="ru-RU" dirty="0" smtClean="0"/>
              <a:t>политехнические науки</a:t>
            </a:r>
          </a:p>
          <a:p>
            <a:r>
              <a:rPr lang="ru-RU" dirty="0" smtClean="0"/>
              <a:t>политика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932040" y="1183999"/>
            <a:ext cx="3754760" cy="320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79646"/>
              </a:buClr>
              <a:buFont typeface="Wingdings" pitchFamily="2" charset="2"/>
              <a:buChar char="§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60000"/>
                  <a:lumOff val="40000"/>
                </a:schemeClr>
              </a:buClr>
              <a:buFont typeface="Arial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E38B"/>
              </a:buClr>
              <a:buFont typeface="Wingdings" pitchFamily="2" charset="2"/>
              <a:buChar char="§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психология</a:t>
            </a:r>
          </a:p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химия</a:t>
            </a:r>
          </a:p>
          <a:p>
            <a:r>
              <a:rPr lang="ru-RU" dirty="0" smtClean="0"/>
              <a:t>экономика</a:t>
            </a:r>
          </a:p>
          <a:p>
            <a:r>
              <a:rPr lang="ru-RU" dirty="0" smtClean="0"/>
              <a:t>юриспруденция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15085" y="3944131"/>
            <a:ext cx="251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600 тыс. терминов!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тезаурусы. Что это.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5842992" cy="32075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болезнь </a:t>
            </a:r>
            <a:r>
              <a:rPr lang="ru-RU" dirty="0" smtClean="0"/>
              <a:t>лайма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</a:p>
          <a:p>
            <a:pPr marL="0" indent="0" algn="ctr">
              <a:buNone/>
            </a:pPr>
            <a:r>
              <a:rPr lang="ru-RU" dirty="0"/>
              <a:t>лайма </a:t>
            </a:r>
            <a:r>
              <a:rPr lang="ru-RU" dirty="0" smtClean="0"/>
              <a:t>болезнь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</a:p>
          <a:p>
            <a:pPr marL="0" indent="0" algn="ctr">
              <a:buNone/>
            </a:pPr>
            <a:r>
              <a:rPr lang="ru-RU" dirty="0" err="1" smtClean="0"/>
              <a:t>лаймборрелиоз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</a:p>
          <a:p>
            <a:pPr marL="0" indent="0" algn="ctr">
              <a:buNone/>
            </a:pPr>
            <a:r>
              <a:rPr lang="ru-RU" dirty="0" smtClean="0"/>
              <a:t>клещевой </a:t>
            </a:r>
            <a:r>
              <a:rPr lang="ru-RU" dirty="0" err="1" smtClean="0"/>
              <a:t>боррелиоз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</a:p>
          <a:p>
            <a:pPr marL="0" indent="0" algn="ctr">
              <a:buNone/>
            </a:pPr>
            <a:r>
              <a:rPr lang="ru-RU" dirty="0" err="1" smtClean="0"/>
              <a:t>боррелиоз</a:t>
            </a:r>
            <a:r>
              <a:rPr lang="ru-RU" dirty="0" smtClean="0"/>
              <a:t> </a:t>
            </a:r>
            <a:r>
              <a:rPr lang="ru-RU" dirty="0"/>
              <a:t>клещевой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3651870"/>
            <a:ext cx="5690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Только синонимы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Гипонимы 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гиперонимы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не использовались.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573" y="699542"/>
            <a:ext cx="2286347" cy="431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6916"/>
            <a:ext cx="8507288" cy="857250"/>
          </a:xfrm>
        </p:spPr>
        <p:txBody>
          <a:bodyPr/>
          <a:lstStyle/>
          <a:p>
            <a:r>
              <a:rPr lang="ru-RU" dirty="0" smtClean="0"/>
              <a:t>Научные </a:t>
            </a:r>
            <a:r>
              <a:rPr lang="ru-RU" dirty="0" smtClean="0"/>
              <a:t>тезаурусы. Процесс создания.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07288" cy="3207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(1) подбор специализированных справочников по научной области</a:t>
            </a:r>
          </a:p>
          <a:p>
            <a:pPr lvl="1"/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 участием экспертов и юристов</a:t>
            </a:r>
          </a:p>
          <a:p>
            <a:pPr marL="0" indent="0">
              <a:buNone/>
            </a:pPr>
            <a:r>
              <a:rPr lang="ru-RU" dirty="0" smtClean="0"/>
              <a:t>(2) составление общего (БОЛЬШОГО) списка слов</a:t>
            </a:r>
          </a:p>
          <a:p>
            <a:pPr lvl="1"/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автоматический «</a:t>
            </a:r>
            <a:r>
              <a:rPr lang="ru-RU" sz="18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парсинг</a:t>
            </a:r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» словарей, включая конструкции «см. также»</a:t>
            </a:r>
            <a:endParaRPr lang="ru-RU" sz="1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(3) очистка этого списка</a:t>
            </a:r>
          </a:p>
          <a:p>
            <a:pPr lvl="1"/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общеупотребительные слова, широко используемые термины, обобщающие термины</a:t>
            </a:r>
            <a:endParaRPr lang="ru-RU" sz="1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5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тезаурусы. Пересечения.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33798"/>
              </p:ext>
            </p:extLst>
          </p:nvPr>
        </p:nvGraphicFramePr>
        <p:xfrm>
          <a:off x="457200" y="1200150"/>
          <a:ext cx="83629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650"/>
                <a:gridCol w="2787650"/>
                <a:gridCol w="27876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Тезаурус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Тезаурус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Пересечение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Медицина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Механика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0,99%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4,31%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7,02%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18,43%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Юриспруденция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27,50%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62237" y="3795886"/>
            <a:ext cx="3419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7,5%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«далекие» науки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13% - «близкие» науки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6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22313" y="2193708"/>
            <a:ext cx="7450087" cy="1170129"/>
          </a:xfrm>
        </p:spPr>
        <p:txBody>
          <a:bodyPr/>
          <a:lstStyle/>
          <a:p>
            <a:pPr algn="ctr" eaLnBrk="1" hangingPunct="1"/>
            <a:r>
              <a:rPr lang="ru-RU" sz="4000" dirty="0" smtClean="0"/>
              <a:t>Спасибо за </a:t>
            </a:r>
            <a:r>
              <a:rPr lang="ru-RU" sz="4000" dirty="0" smtClean="0"/>
              <a:t>внимание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Вопросы?</a:t>
            </a:r>
            <a:endParaRPr lang="ru-RU" sz="4000" dirty="0" smtClean="0"/>
          </a:p>
        </p:txBody>
      </p:sp>
      <p:sp>
        <p:nvSpPr>
          <p:cNvPr id="6" name="Title 1"/>
          <p:cNvSpPr>
            <a:spLocks noGrp="1"/>
          </p:cNvSpPr>
          <p:nvPr/>
        </p:nvSpPr>
        <p:spPr bwMode="auto">
          <a:xfrm>
            <a:off x="9420225" y="13098"/>
            <a:ext cx="7772400" cy="1102519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7200" b="1" kern="1200" cap="all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доклада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8362950" cy="3207544"/>
          </a:xfrm>
        </p:spPr>
        <p:txBody>
          <a:bodyPr/>
          <a:lstStyle/>
          <a:p>
            <a:r>
              <a:rPr lang="ru-RU" dirty="0" smtClean="0"/>
              <a:t>Полезные функции поисковых систем (коротко)</a:t>
            </a:r>
          </a:p>
          <a:p>
            <a:pPr lvl="1"/>
            <a:r>
              <a:rPr lang="ru-RU" dirty="0" smtClean="0"/>
              <a:t>поиск одной строкой</a:t>
            </a:r>
          </a:p>
          <a:p>
            <a:pPr lvl="1"/>
            <a:r>
              <a:rPr lang="ru-RU" dirty="0"/>
              <a:t>рекомендации</a:t>
            </a:r>
          </a:p>
          <a:p>
            <a:pPr lvl="1"/>
            <a:r>
              <a:rPr lang="ru-RU" dirty="0" smtClean="0"/>
              <a:t>визуализация</a:t>
            </a:r>
          </a:p>
          <a:p>
            <a:pPr lvl="1"/>
            <a:r>
              <a:rPr lang="ru-RU" dirty="0" smtClean="0"/>
              <a:t>нечеткий поиск</a:t>
            </a:r>
          </a:p>
          <a:p>
            <a:r>
              <a:rPr lang="ru-RU" dirty="0" smtClean="0"/>
              <a:t>Создание тезаурусов (подробнее)</a:t>
            </a:r>
          </a:p>
          <a:p>
            <a:pPr lvl="1"/>
            <a:r>
              <a:rPr lang="ru-RU" dirty="0" smtClean="0"/>
              <a:t>двуязычный поиск</a:t>
            </a:r>
          </a:p>
          <a:p>
            <a:pPr lvl="1"/>
            <a:r>
              <a:rPr lang="ru-RU" dirty="0" smtClean="0"/>
              <a:t>тезаурусы научных терминов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7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 библиотечного поиска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443824" y="1953534"/>
            <a:ext cx="3928629" cy="1521296"/>
          </a:xfrm>
          <a:prstGeom prst="roundRect">
            <a:avLst>
              <a:gd name="adj" fmla="val 6778"/>
            </a:avLst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lg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773776" y="2106678"/>
            <a:ext cx="3309421" cy="324036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635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Система поиска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773778" y="2669025"/>
            <a:ext cx="1006388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Библиотечная система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77534" y="2691126"/>
            <a:ext cx="1005663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Другие электронные ресурсы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925655" y="2680460"/>
            <a:ext cx="100639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Сайт библиотеки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247701" y="2753845"/>
            <a:ext cx="1028612" cy="4972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69" y="2061195"/>
            <a:ext cx="434051" cy="434051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1187878" y="2678735"/>
            <a:ext cx="1006388" cy="4972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Внешние подписные издания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3825" y="3265595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i="1" dirty="0" smtClean="0">
                <a:solidFill>
                  <a:schemeClr val="bg1">
                    <a:lumMod val="75000"/>
                  </a:schemeClr>
                </a:solidFill>
                <a:latin typeface="Calibri"/>
              </a:rPr>
              <a:t>библиотека</a:t>
            </a:r>
            <a:endParaRPr lang="ru-RU" sz="1050" i="1" dirty="0">
              <a:solidFill>
                <a:schemeClr val="bg1">
                  <a:lumMod val="75000"/>
                </a:schemeClr>
              </a:solidFill>
              <a:latin typeface="Calibri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21150" y="2779766"/>
            <a:ext cx="1028612" cy="4972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549142" y="2708609"/>
            <a:ext cx="1028612" cy="49721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</a:rPr>
              <a:t>Сводные каталоги</a:t>
            </a:r>
          </a:p>
        </p:txBody>
      </p:sp>
      <p:cxnSp>
        <p:nvCxnSpPr>
          <p:cNvPr id="50" name="Прямая со стрелкой 49"/>
          <p:cNvCxnSpPr/>
          <p:nvPr/>
        </p:nvCxnSpPr>
        <p:spPr>
          <a:xfrm flipV="1">
            <a:off x="3276972" y="2441380"/>
            <a:ext cx="0" cy="237170"/>
          </a:xfrm>
          <a:prstGeom prst="straightConnector1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tailEnd type="triangle"/>
          </a:ln>
          <a:effectLst/>
        </p:spPr>
      </p:cxnSp>
      <p:cxnSp>
        <p:nvCxnSpPr>
          <p:cNvPr id="51" name="Прямая со стрелкой 50"/>
          <p:cNvCxnSpPr/>
          <p:nvPr/>
        </p:nvCxnSpPr>
        <p:spPr>
          <a:xfrm flipV="1">
            <a:off x="4428850" y="2441380"/>
            <a:ext cx="0" cy="237170"/>
          </a:xfrm>
          <a:prstGeom prst="straightConnector1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tailEnd type="triangle"/>
          </a:ln>
          <a:effectLst/>
        </p:spPr>
      </p:cxnSp>
      <p:cxnSp>
        <p:nvCxnSpPr>
          <p:cNvPr id="52" name="Прямая со стрелкой 51"/>
          <p:cNvCxnSpPr/>
          <p:nvPr/>
        </p:nvCxnSpPr>
        <p:spPr>
          <a:xfrm flipV="1">
            <a:off x="5580366" y="2441380"/>
            <a:ext cx="0" cy="237170"/>
          </a:xfrm>
          <a:prstGeom prst="straightConnector1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tailEnd type="triangle"/>
          </a:ln>
          <a:effectLst/>
        </p:spPr>
      </p:cxnSp>
      <p:cxnSp>
        <p:nvCxnSpPr>
          <p:cNvPr id="53" name="Соединительная линия уступом 52"/>
          <p:cNvCxnSpPr>
            <a:stCxn id="46" idx="0"/>
            <a:endCxn id="40" idx="1"/>
          </p:cNvCxnSpPr>
          <p:nvPr/>
        </p:nvCxnSpPr>
        <p:spPr>
          <a:xfrm rot="5400000" flipH="1" flipV="1">
            <a:off x="2027405" y="1932364"/>
            <a:ext cx="410039" cy="1082704"/>
          </a:xfrm>
          <a:prstGeom prst="bentConnector2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  <a:effectLst/>
        </p:spPr>
      </p:cxnSp>
      <p:cxnSp>
        <p:nvCxnSpPr>
          <p:cNvPr id="54" name="Соединительная линия уступом 53"/>
          <p:cNvCxnSpPr>
            <a:stCxn id="40" idx="3"/>
            <a:endCxn id="49" idx="0"/>
          </p:cNvCxnSpPr>
          <p:nvPr/>
        </p:nvCxnSpPr>
        <p:spPr>
          <a:xfrm>
            <a:off x="6083197" y="2268696"/>
            <a:ext cx="980251" cy="439913"/>
          </a:xfrm>
          <a:prstGeom prst="bentConnector2">
            <a:avLst/>
          </a:prstGeom>
          <a:noFill/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  <a:effectLst/>
        </p:spPr>
      </p:cxnSp>
      <p:pic>
        <p:nvPicPr>
          <p:cNvPr id="55" name="Рисунок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201" y="1607367"/>
            <a:ext cx="441298" cy="44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6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одной строкой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17" y="1131590"/>
            <a:ext cx="36766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3147814"/>
            <a:ext cx="3562350" cy="1381125"/>
          </a:xfrm>
          <a:prstGeom prst="rect">
            <a:avLst/>
          </a:prstGeom>
        </p:spPr>
      </p:pic>
      <p:sp>
        <p:nvSpPr>
          <p:cNvPr id="5" name="Bent-Up Arrow 4"/>
          <p:cNvSpPr/>
          <p:nvPr/>
        </p:nvSpPr>
        <p:spPr>
          <a:xfrm flipV="1">
            <a:off x="4283968" y="1635645"/>
            <a:ext cx="2376264" cy="1440159"/>
          </a:xfrm>
          <a:prstGeom prst="bentUpArrow">
            <a:avLst>
              <a:gd name="adj1" fmla="val 8108"/>
              <a:gd name="adj2" fmla="val 10571"/>
              <a:gd name="adj3" fmla="val 26073"/>
            </a:avLst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15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852535"/>
            <a:ext cx="7344816" cy="422037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692995" y="3335234"/>
            <a:ext cx="2951162" cy="360363"/>
          </a:xfrm>
          <a:prstGeom prst="roundRect">
            <a:avLst/>
          </a:prstGeom>
          <a:solidFill>
            <a:srgbClr val="C00000">
              <a:alpha val="1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Визуализация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924050"/>
            <a:ext cx="53054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1058863"/>
            <a:ext cx="3181350" cy="24209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43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Нечеткий поиск (</a:t>
            </a:r>
            <a:r>
              <a:rPr lang="en-US" dirty="0" smtClean="0"/>
              <a:t>fuzzy search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7574"/>
            <a:ext cx="895646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66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Двуязычный поиск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русский-немецкий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03598"/>
            <a:ext cx="2664321" cy="444054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5878488" y="1059582"/>
            <a:ext cx="2808312" cy="100811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translate.yandex.ru</a:t>
            </a:r>
          </a:p>
          <a:p>
            <a:pPr algn="ctr"/>
            <a:r>
              <a:rPr lang="en-US" sz="1050" dirty="0" smtClean="0"/>
              <a:t>translate.google.com</a:t>
            </a:r>
            <a:endParaRPr lang="ru-RU" sz="105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91880" y="1347614"/>
            <a:ext cx="2160240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58572" y="1647652"/>
            <a:ext cx="2193548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793397" y="3474318"/>
            <a:ext cx="1042299" cy="969640"/>
            <a:chOff x="793397" y="3474318"/>
            <a:chExt cx="1042299" cy="96964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397" y="3474318"/>
              <a:ext cx="825624" cy="82562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616" y="3723878"/>
              <a:ext cx="720080" cy="720080"/>
            </a:xfrm>
            <a:prstGeom prst="rect">
              <a:avLst/>
            </a:prstGeom>
          </p:spPr>
        </p:pic>
      </p:grpSp>
      <p:cxnSp>
        <p:nvCxnSpPr>
          <p:cNvPr id="14" name="Straight Arrow Connector 13"/>
          <p:cNvCxnSpPr>
            <a:endCxn id="12" idx="0"/>
          </p:cNvCxnSpPr>
          <p:nvPr/>
        </p:nvCxnSpPr>
        <p:spPr>
          <a:xfrm>
            <a:off x="1206209" y="1707654"/>
            <a:ext cx="0" cy="1766664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6838" y="2275007"/>
            <a:ext cx="1136850" cy="584775"/>
          </a:xfrm>
          <a:prstGeom prst="rect">
            <a:avLst/>
          </a:prstGeom>
          <a:solidFill>
            <a:srgbClr val="FF9900">
              <a:alpha val="43137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король</a:t>
            </a:r>
          </a:p>
          <a:p>
            <a:pPr algn="ctr"/>
            <a:r>
              <a:rPr lang="ru-RU" sz="1600" dirty="0" err="1" smtClean="0">
                <a:solidFill>
                  <a:schemeClr val="bg1"/>
                </a:solidFill>
              </a:rPr>
              <a:t>франции</a:t>
            </a:r>
            <a:endParaRPr lang="ru-RU" sz="1600" dirty="0">
              <a:solidFill>
                <a:schemeClr val="bg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252466" y="2859782"/>
            <a:ext cx="1042299" cy="969640"/>
            <a:chOff x="2252466" y="2859782"/>
            <a:chExt cx="1042299" cy="96964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466" y="2859782"/>
              <a:ext cx="825624" cy="825624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4685" y="3109342"/>
              <a:ext cx="720080" cy="720080"/>
            </a:xfrm>
            <a:prstGeom prst="rect">
              <a:avLst/>
            </a:prstGeom>
          </p:spPr>
        </p:pic>
      </p:grpSp>
      <p:cxnSp>
        <p:nvCxnSpPr>
          <p:cNvPr id="22" name="Straight Arrow Connector 21"/>
          <p:cNvCxnSpPr/>
          <p:nvPr/>
        </p:nvCxnSpPr>
        <p:spPr>
          <a:xfrm>
            <a:off x="2654332" y="1707654"/>
            <a:ext cx="10946" cy="119060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21178" y="1851670"/>
            <a:ext cx="1266308" cy="584775"/>
          </a:xfrm>
          <a:prstGeom prst="rect">
            <a:avLst/>
          </a:prstGeom>
          <a:solidFill>
            <a:srgbClr val="FF9900">
              <a:alpha val="43137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bg1"/>
                </a:solidFill>
              </a:rPr>
              <a:t>König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von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Frankreich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294765" y="3363838"/>
            <a:ext cx="2160240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871712" y="3939902"/>
            <a:ext cx="3583293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768" y="3363838"/>
            <a:ext cx="597706" cy="59770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840" y="2903270"/>
            <a:ext cx="1518841" cy="1518841"/>
          </a:xfrm>
          <a:prstGeom prst="rect">
            <a:avLst/>
          </a:prstGeom>
        </p:spPr>
      </p:pic>
      <p:sp>
        <p:nvSpPr>
          <p:cNvPr id="37" name="Объект 2"/>
          <p:cNvSpPr>
            <a:spLocks noGrp="1"/>
          </p:cNvSpPr>
          <p:nvPr>
            <p:ph idx="1"/>
          </p:nvPr>
        </p:nvSpPr>
        <p:spPr>
          <a:xfrm>
            <a:off x="2359284" y="4395549"/>
            <a:ext cx="4923360" cy="603803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/>
              <a:t>используется внешний сервис</a:t>
            </a:r>
          </a:p>
          <a:p>
            <a:pPr marL="0" indent="0">
              <a:buNone/>
            </a:pPr>
            <a:r>
              <a:rPr lang="ru-RU" sz="1600" dirty="0" smtClean="0"/>
              <a:t>не требуется составление тезаурусов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2065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23" grpId="0" animBg="1"/>
      <p:bldP spid="3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Двуязычный поиск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русский-старорусский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C64-3E28-43BE-A361-23202B793FFA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879" y="927589"/>
            <a:ext cx="5954241" cy="4667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9712" y="1608591"/>
            <a:ext cx="1109599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статский</a:t>
            </a:r>
          </a:p>
          <a:p>
            <a:r>
              <a:rPr lang="ru-RU" sz="1400" dirty="0" smtClean="0"/>
              <a:t>статского</a:t>
            </a:r>
          </a:p>
          <a:p>
            <a:r>
              <a:rPr lang="ru-RU" sz="1400" dirty="0" smtClean="0"/>
              <a:t>статскому</a:t>
            </a:r>
          </a:p>
          <a:p>
            <a:r>
              <a:rPr lang="ru-RU" sz="1400" dirty="0" smtClean="0"/>
              <a:t>…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1762478"/>
            <a:ext cx="3272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современная морфология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(словарь 190 тыс. слов)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712" y="2776976"/>
            <a:ext cx="1109599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статск</a:t>
            </a:r>
            <a:r>
              <a:rPr lang="en-US" sz="1400" dirty="0" err="1" smtClean="0"/>
              <a:t>i</a:t>
            </a:r>
            <a:r>
              <a:rPr lang="ru-RU" sz="1400" dirty="0" smtClean="0"/>
              <a:t>й</a:t>
            </a:r>
          </a:p>
          <a:p>
            <a:r>
              <a:rPr lang="ru-RU" sz="1400" dirty="0" err="1" smtClean="0"/>
              <a:t>статск</a:t>
            </a:r>
            <a:r>
              <a:rPr lang="ru-RU" sz="1400" dirty="0" err="1"/>
              <a:t>а</a:t>
            </a:r>
            <a:r>
              <a:rPr lang="ru-RU" sz="1400" dirty="0" err="1" smtClean="0"/>
              <a:t>го</a:t>
            </a:r>
            <a:endParaRPr lang="ru-RU" sz="1400" dirty="0" smtClean="0"/>
          </a:p>
          <a:p>
            <a:r>
              <a:rPr lang="ru-RU" sz="1400" dirty="0" smtClean="0"/>
              <a:t>…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10360" y="2786811"/>
            <a:ext cx="3632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дореформенная морфология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(словарь 20 тыс. слов)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 rot="10800000">
            <a:off x="2318487" y="1476097"/>
            <a:ext cx="432048" cy="8995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2318487" y="2629529"/>
            <a:ext cx="432048" cy="8995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Isosceles Triangle 15"/>
          <p:cNvSpPr/>
          <p:nvPr/>
        </p:nvSpPr>
        <p:spPr>
          <a:xfrm rot="10800000">
            <a:off x="2318487" y="3586879"/>
            <a:ext cx="432048" cy="8995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979712" y="3736270"/>
            <a:ext cx="1109599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статск?й</a:t>
            </a:r>
            <a:r>
              <a:rPr lang="ru-RU" sz="1400" dirty="0" smtClean="0"/>
              <a:t>…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10360" y="3634818"/>
            <a:ext cx="2068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нечеткий поиск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fuzzy search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 rot="10800000">
            <a:off x="2318487" y="4318923"/>
            <a:ext cx="432048" cy="8995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979712" y="4446711"/>
            <a:ext cx="586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результаты на современном и на старом языке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284" y="1386777"/>
            <a:ext cx="809738" cy="80973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820" y="2030237"/>
            <a:ext cx="809738" cy="80973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410" y="3403997"/>
            <a:ext cx="809738" cy="80973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675" y="2604187"/>
            <a:ext cx="809738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7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2" grpId="0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Шаблон для презентации_16x9_2010office">
  <a:themeElements>
    <a:clrScheme name="элар">
      <a:dk1>
        <a:sysClr val="windowText" lastClr="000000"/>
      </a:dk1>
      <a:lt1>
        <a:sysClr val="window" lastClr="FFFFFF"/>
      </a:lt1>
      <a:dk2>
        <a:srgbClr val="002163"/>
      </a:dk2>
      <a:lt2>
        <a:srgbClr val="EEECE1"/>
      </a:lt2>
      <a:accent1>
        <a:srgbClr val="0066FF"/>
      </a:accent1>
      <a:accent2>
        <a:srgbClr val="F79646"/>
      </a:accent2>
      <a:accent3>
        <a:srgbClr val="0099FF"/>
      </a:accent3>
      <a:accent4>
        <a:srgbClr val="C00000"/>
      </a:accent4>
      <a:accent5>
        <a:srgbClr val="4BACC6"/>
      </a:accent5>
      <a:accent6>
        <a:srgbClr val="7030A0"/>
      </a:accent6>
      <a:hlink>
        <a:srgbClr val="33CCFF"/>
      </a:hlink>
      <a:folHlink>
        <a:srgbClr val="7F7F7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3AA6220EDE85B49BF6064D908D0716D" ma:contentTypeVersion="0" ma:contentTypeDescription="Создание документа." ma:contentTypeScope="" ma:versionID="8900a56da5135a4bcc0b57ae203954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9D7BBC-2C71-4239-99E3-4F378D680E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FC672E4-79C7-4088-97E1-0E38907F3B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F7BB11-B390-4FB3-8B7B-129B484EAA6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презентации_16x9_2010office</Template>
  <TotalTime>183</TotalTime>
  <Words>322</Words>
  <Application>Microsoft Office PowerPoint</Application>
  <PresentationFormat>On-screen Show (16:9)</PresentationFormat>
  <Paragraphs>116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Шаблон для презентации_16x9_2010office</vt:lpstr>
      <vt:lpstr>Практический опыт применения поисковых технологий для библиотечных фондов </vt:lpstr>
      <vt:lpstr>План доклада</vt:lpstr>
      <vt:lpstr>Концепция библиотечного поиска</vt:lpstr>
      <vt:lpstr>Поиск одной строкой</vt:lpstr>
      <vt:lpstr>Рекомендации</vt:lpstr>
      <vt:lpstr>Визуализация</vt:lpstr>
      <vt:lpstr>Нечеткий поиск (fuzzy search)</vt:lpstr>
      <vt:lpstr>Двуязычный поиск русский-немецкий</vt:lpstr>
      <vt:lpstr>Двуязычный поиск русский-старорусский</vt:lpstr>
      <vt:lpstr>Двуязычный поиск русский-старорусский</vt:lpstr>
      <vt:lpstr>Научные тезаурусы</vt:lpstr>
      <vt:lpstr>Научные тезаурусы. Что это.</vt:lpstr>
      <vt:lpstr>Научные тезаурусы. Процесс создания.</vt:lpstr>
      <vt:lpstr>Научные тезаурусы. Пересечения.</vt:lpstr>
      <vt:lpstr>Спасибо за внимание Вопросы?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Набатчиков</dc:creator>
  <cp:lastModifiedBy>Dmitry Nabatchikov</cp:lastModifiedBy>
  <cp:revision>31</cp:revision>
  <dcterms:created xsi:type="dcterms:W3CDTF">2014-06-18T10:55:37Z</dcterms:created>
  <dcterms:modified xsi:type="dcterms:W3CDTF">2014-06-19T12:58:52Z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0x010100E3AA6220EDE85B49BF6064D908D0716D</vt:lpwstr>
  </property>
</Properties>
</file>