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9"/>
  </p:notesMasterIdLst>
  <p:sldIdLst>
    <p:sldId id="256" r:id="rId2"/>
    <p:sldId id="342" r:id="rId3"/>
    <p:sldId id="343" r:id="rId4"/>
    <p:sldId id="344" r:id="rId5"/>
    <p:sldId id="348" r:id="rId6"/>
    <p:sldId id="346" r:id="rId7"/>
    <p:sldId id="349" r:id="rId8"/>
    <p:sldId id="350" r:id="rId9"/>
    <p:sldId id="351" r:id="rId10"/>
    <p:sldId id="264" r:id="rId11"/>
    <p:sldId id="265" r:id="rId12"/>
    <p:sldId id="267" r:id="rId13"/>
    <p:sldId id="268" r:id="rId14"/>
    <p:sldId id="357" r:id="rId15"/>
    <p:sldId id="269" r:id="rId16"/>
    <p:sldId id="354" r:id="rId17"/>
    <p:sldId id="355" r:id="rId18"/>
    <p:sldId id="353" r:id="rId19"/>
    <p:sldId id="356" r:id="rId20"/>
    <p:sldId id="270" r:id="rId21"/>
    <p:sldId id="271" r:id="rId22"/>
    <p:sldId id="272" r:id="rId23"/>
    <p:sldId id="306" r:id="rId24"/>
    <p:sldId id="283" r:id="rId25"/>
    <p:sldId id="284" r:id="rId26"/>
    <p:sldId id="318" r:id="rId27"/>
    <p:sldId id="29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070400-A41D-4938-A01A-BAD2B0DEE79E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B713BD-79CC-4494-A27C-00F392775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Ну дальше ту уже все знаешь.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DF452-1383-4F7F-B1F3-14B78474029E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По-прежнему процессы выполняются библиотеками независимо. Однако специальное ПО обеспечивает периодический опрос источников метаданных для сбора центрального индекса. В этом случае для качественного построения индекса требуется более жесткая гармонизация по формату создаваемых описаний и используемому лингвистическому обеспечению. Поиск в этом случае будет проходить значительно быстрее, появляются кардинально новые возможности по поиску и навигации с использованием промышленных поисковых серверов интернета.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Е-ресурсы по-прежнему хранятся в разных форматах на разных серверах, и эти сервера обеспечивают требуемый контроль прав для доступа к ресурсам.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Стоимость ПО агрегатора (сбор центрального индекса) – 100 000 руб. возможно ручное обновление данных для индекса.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Модуль формирования индекса поискового сервера на основе записей АБИС включен в поставку УГАТУ.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10D40-402F-4C1F-AFD8-3EA682EDEC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1083-1EF0-45FF-BA5D-0AFAC7AD4122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2FDA-1654-4A7C-A8AD-875E0EDDB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8D72-29F2-4BE4-8D0B-8ACEEA278156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FAC6-02B0-43FC-B73E-37ABCE6B1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65F3-81CE-4F94-AA66-9E233A970A7E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3726-7D5D-4558-BAC9-0397A662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8A2296-0264-4DD5-B842-468484CDFFF0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3891C7-8D57-4AA3-9488-F90EB7DE7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7C2F-A5BA-4384-BDC4-862BE331B92A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4499-F62D-4553-8E55-816C2942C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C83-D193-45C2-BB4F-3AE8A149E3D7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CFBC-7AB2-4693-9F20-EB655F65A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37D0-0107-4615-BE92-4DB5639F15E3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D7C2-C668-4BFF-81B9-AE96806F5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D9C33D-68BB-44E3-B19C-EC14FC6AD11E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95626-C66D-40FF-9839-D705A694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58DB-B9DA-4AC9-A247-69D55C29AACE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6FA4-2608-49BF-870E-BEA95CDF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294AC-6BD8-42E5-9E4A-9AE97906B20C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C52B5A-5CBC-4A66-A25A-89513FF1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3D78BC-37C4-4471-98D3-1EB00AE22F2E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53D16F-A2D0-433A-8613-82601D401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DCDCD-7E42-4A2F-A64E-959C3EC95279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Хабаровск, 2014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0EA65-F6C6-4C70-8766-3915C717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79" r:id="rId4"/>
    <p:sldLayoutId id="2147483780" r:id="rId5"/>
    <p:sldLayoutId id="2147483787" r:id="rId6"/>
    <p:sldLayoutId id="2147483781" r:id="rId7"/>
    <p:sldLayoutId id="2147483788" r:id="rId8"/>
    <p:sldLayoutId id="2147483789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r>
              <a:rPr lang="ru-RU" dirty="0" smtClean="0"/>
              <a:t>Современные тенденции и новые модели в автоматизации библиотек</a:t>
            </a: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ru-RU" dirty="0" smtClean="0"/>
              <a:t>Соколова Наталия Викторовна,</a:t>
            </a:r>
          </a:p>
          <a:p>
            <a:pPr eaLnBrk="1" hangingPunct="1"/>
            <a:r>
              <a:rPr lang="ru-RU" dirty="0" smtClean="0"/>
              <a:t>к.т.н., доцент, директор ИКБИС </a:t>
            </a:r>
            <a:r>
              <a:rPr lang="ru-RU" dirty="0" err="1" smtClean="0"/>
              <a:t>СПбГПУ</a:t>
            </a:r>
            <a:r>
              <a:rPr lang="ru-RU" dirty="0" smtClean="0"/>
              <a:t>,</a:t>
            </a:r>
          </a:p>
          <a:p>
            <a:pPr eaLnBrk="1" hangingPunct="1"/>
            <a:r>
              <a:rPr lang="ru-RU" dirty="0" smtClean="0"/>
              <a:t>комм. директор ООО «ОБС»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0" y="285751"/>
            <a:ext cx="6172200" cy="92867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+mn-cs"/>
              </a:rPr>
              <a:t>Секция «Интеграция ресурсов и консолидация систем – новое качество информационно-библиотечных сервисов»</a:t>
            </a:r>
          </a:p>
        </p:txBody>
      </p:sp>
      <p:pic>
        <p:nvPicPr>
          <p:cNvPr id="8197" name="Picture 4" descr="http://arbicon.ru/conference/media/arbicon2014/images/logo_spbst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143125"/>
            <a:ext cx="16430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7888"/>
            <a:ext cx="1143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АБИС 2-го поколения. Почему сейчас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285875"/>
            <a:ext cx="7467600" cy="487362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АБИС 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1-го поколения не успевают за динамичным изменением процессов в библиотеке и не удовлетворяют ожиданиям пользователей.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500" dirty="0" smtClean="0"/>
              <a:t>Marshall Breeding, “Web Services and Service Oriented Architecture,” </a:t>
            </a:r>
            <a:r>
              <a:rPr lang="en-US" sz="1500" i="1" dirty="0" smtClean="0"/>
              <a:t>Library Technology Reports 42, no. 3 (2006): 3–42.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500" dirty="0" smtClean="0"/>
              <a:t>Andrew Pace, “21st Century Library Systems,” </a:t>
            </a:r>
            <a:r>
              <a:rPr lang="en-US" sz="1500" i="1" dirty="0" smtClean="0"/>
              <a:t>Journal of Library Administration 49, no. 6 (2009): 641–50.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500" dirty="0" err="1" smtClean="0"/>
              <a:t>Yongming</a:t>
            </a:r>
            <a:r>
              <a:rPr lang="en-US" sz="1500" dirty="0" smtClean="0"/>
              <a:t> Wang, Trevor A Dawes</a:t>
            </a:r>
            <a:r>
              <a:rPr lang="ru-RU" sz="1500" dirty="0" smtClean="0"/>
              <a:t>, </a:t>
            </a:r>
            <a:r>
              <a:rPr lang="en-US" sz="1500" dirty="0" smtClean="0"/>
              <a:t>“The Next Generation Integrated Library System: A Promise Fulfilled”, </a:t>
            </a:r>
            <a:r>
              <a:rPr lang="en-US" sz="1500" i="1" dirty="0" smtClean="0"/>
              <a:t>Information Technology and Libraries, Vo. 31, no. 3 (2012)</a:t>
            </a: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10F5E-09FA-4EDE-A828-9DD5890049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АБИС 2-го поколения. </a:t>
            </a:r>
            <a:r>
              <a:rPr lang="ru-RU" sz="3200" dirty="0" smtClean="0"/>
              <a:t>Основные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86300"/>
          </a:xfrm>
        </p:spPr>
        <p:txBody>
          <a:bodyPr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300" dirty="0" smtClean="0"/>
              <a:t>Полные возможности по управлению всеми разнообразными ресурсами библиотеки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300" dirty="0" smtClean="0"/>
              <a:t>Сервисная архитектура (SOA - </a:t>
            </a:r>
            <a:r>
              <a:rPr lang="ru-RU" sz="3300" dirty="0" err="1" smtClean="0"/>
              <a:t>Service</a:t>
            </a:r>
            <a:r>
              <a:rPr lang="ru-RU" sz="3300" dirty="0" smtClean="0"/>
              <a:t>-</a:t>
            </a:r>
            <a:r>
              <a:rPr lang="en-US" sz="3300" dirty="0" smtClean="0"/>
              <a:t>O</a:t>
            </a:r>
            <a:r>
              <a:rPr lang="ru-RU" sz="3300" dirty="0" err="1" smtClean="0"/>
              <a:t>riented</a:t>
            </a:r>
            <a:r>
              <a:rPr lang="ru-RU" sz="3300" dirty="0" smtClean="0"/>
              <a:t> </a:t>
            </a:r>
            <a:r>
              <a:rPr lang="en-US" sz="3300" dirty="0" smtClean="0"/>
              <a:t>A</a:t>
            </a:r>
            <a:r>
              <a:rPr lang="ru-RU" sz="3300" dirty="0" err="1" smtClean="0"/>
              <a:t>rchitecture</a:t>
            </a:r>
            <a:r>
              <a:rPr lang="ru-RU" sz="3300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300" dirty="0" smtClean="0"/>
              <a:t>Сервис </a:t>
            </a:r>
            <a:r>
              <a:rPr lang="ru-RU" sz="3300" dirty="0" err="1" smtClean="0"/>
              <a:t>discovery</a:t>
            </a:r>
            <a:endParaRPr lang="ru-RU" sz="33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300" dirty="0" smtClean="0"/>
              <a:t>Использование «облачных» технологий (</a:t>
            </a:r>
            <a:r>
              <a:rPr lang="en-US" sz="3300" dirty="0" err="1" smtClean="0"/>
              <a:t>SaaS</a:t>
            </a:r>
            <a:r>
              <a:rPr lang="en-US" sz="3300" dirty="0" smtClean="0"/>
              <a:t> </a:t>
            </a:r>
            <a:r>
              <a:rPr lang="en-US" sz="3300" dirty="0" smtClean="0">
                <a:sym typeface="Wingdings" pitchFamily="2" charset="2"/>
              </a:rPr>
              <a:t></a:t>
            </a:r>
            <a:r>
              <a:rPr lang="en-US" sz="3300" dirty="0" smtClean="0"/>
              <a:t> </a:t>
            </a:r>
            <a:r>
              <a:rPr lang="en-US" sz="3300" dirty="0" err="1" smtClean="0"/>
              <a:t>PaaS</a:t>
            </a:r>
            <a:r>
              <a:rPr lang="en-US" sz="3300" dirty="0" smtClean="0"/>
              <a:t>)</a:t>
            </a:r>
            <a:endParaRPr lang="ru-RU" sz="33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33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err="1" smtClean="0"/>
              <a:t>SaaS</a:t>
            </a:r>
            <a:r>
              <a:rPr lang="ru-RU" dirty="0" smtClean="0"/>
              <a:t> (англ. </a:t>
            </a:r>
            <a:r>
              <a:rPr lang="en-US" i="1" dirty="0" smtClean="0"/>
              <a:t>S</a:t>
            </a:r>
            <a:r>
              <a:rPr lang="ru-RU" i="1" dirty="0" err="1" smtClean="0"/>
              <a:t>oftware</a:t>
            </a:r>
            <a:r>
              <a:rPr lang="ru-RU" i="1" dirty="0" smtClean="0"/>
              <a:t>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a</a:t>
            </a:r>
            <a:r>
              <a:rPr lang="ru-RU" i="1" dirty="0" smtClean="0"/>
              <a:t> </a:t>
            </a:r>
            <a:r>
              <a:rPr lang="en-US" i="1" dirty="0" smtClean="0"/>
              <a:t>S</a:t>
            </a:r>
            <a:r>
              <a:rPr lang="ru-RU" i="1" dirty="0" err="1" smtClean="0"/>
              <a:t>ervice</a:t>
            </a:r>
            <a:r>
              <a:rPr lang="ru-RU" i="1" dirty="0" smtClean="0"/>
              <a:t>,</a:t>
            </a:r>
            <a:r>
              <a:rPr lang="ru-RU" dirty="0" smtClean="0"/>
              <a:t> «</a:t>
            </a:r>
            <a:r>
              <a:rPr lang="ru-RU" i="1" dirty="0" smtClean="0"/>
              <a:t>программное обеспечение как услуга») </a:t>
            </a:r>
            <a:r>
              <a:rPr lang="ru-RU" dirty="0" smtClean="0"/>
              <a:t>— модель предоставления облачных вычислений, при которой поставщик разрабатывает </a:t>
            </a:r>
            <a:r>
              <a:rPr lang="en-US" dirty="0" smtClean="0"/>
              <a:t>Web-</a:t>
            </a:r>
            <a:r>
              <a:rPr lang="ru-RU" dirty="0" smtClean="0"/>
              <a:t>приложение  и самостоятельно управляет им, предоставляя заказчику доступ к программному обеспечению через интернет.</a:t>
            </a:r>
            <a:endParaRPr lang="ru-RU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/>
              <a:t>P</a:t>
            </a:r>
            <a:r>
              <a:rPr lang="ru-RU" b="1" dirty="0" err="1" smtClean="0"/>
              <a:t>aaS</a:t>
            </a:r>
            <a:r>
              <a:rPr lang="ru-RU" dirty="0" smtClean="0"/>
              <a:t> (англ.</a:t>
            </a:r>
            <a:r>
              <a:rPr lang="en-US" dirty="0" smtClean="0"/>
              <a:t> </a:t>
            </a:r>
            <a:r>
              <a:rPr lang="ru-RU" i="1" dirty="0" err="1" smtClean="0"/>
              <a:t>Platform</a:t>
            </a:r>
            <a:r>
              <a:rPr lang="ru-RU" i="1" dirty="0" smtClean="0"/>
              <a:t>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a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i="1" dirty="0" smtClean="0"/>
              <a:t> </a:t>
            </a:r>
            <a:r>
              <a:rPr lang="ru-RU" dirty="0" smtClean="0"/>
              <a:t>, </a:t>
            </a:r>
            <a:r>
              <a:rPr lang="ru-RU" i="1" dirty="0" smtClean="0"/>
              <a:t>«платформа как услуга»</a:t>
            </a:r>
            <a:r>
              <a:rPr lang="ru-RU" dirty="0" smtClean="0"/>
              <a:t>) — модель предоставления облачных вычислений, при которой потребитель получает доступ к использованию информационно-технологических платформ, размещённым у облачного провайдера.</a:t>
            </a:r>
            <a:endParaRPr lang="en-US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A9D69-1BA3-4636-91E4-08206A91C9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8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Сервисная архитектура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927100" y="1162050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взаимодействие между АБИС и системами управления «родительской организации»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взаимодействие между АБИС и ИС поставщиков ресурсов или других партнерских организаций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встраивание библиотечных сервисов в другие порталы в интернете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предоставление библиотечных сервисов и ресурсов посредством новых каналов (социальные сети, пр.)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гибкость модификации в соответствии с особенностями организации библиотечных процессов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3F486-CBA0-48AC-9CCC-8E647EA4C5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54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Сервис discovery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927100" y="1073150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единое окно доступа к всем ресурсам, доступным в библиотеке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единственное поле для ввода запроса на поиск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ранжирование результатов поиска по релевантности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уточнение результатов поиска по фасетам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результаты поиска с тегами социальных сетей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постоянные ссылки на записи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сохранение запросов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традиционные сервисы </a:t>
            </a:r>
            <a:r>
              <a:rPr lang="en-US" dirty="0" smtClean="0"/>
              <a:t>OPAC</a:t>
            </a: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OPAC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нового поколения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3A675-F624-4E91-81B8-FDB98224C3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Модели и технологии для раскрытия фонда библиотеки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Рукописные каталоги-книги</a:t>
            </a:r>
          </a:p>
          <a:p>
            <a:pPr lvl="0"/>
            <a:r>
              <a:rPr lang="ru-RU" dirty="0" smtClean="0"/>
              <a:t>Карточные каталоги (рукописные и печатные)</a:t>
            </a:r>
          </a:p>
          <a:p>
            <a:pPr lvl="0"/>
            <a:r>
              <a:rPr lang="ru-RU" dirty="0" smtClean="0"/>
              <a:t>Локальные электронные каталоги</a:t>
            </a:r>
          </a:p>
          <a:p>
            <a:pPr lvl="0"/>
            <a:r>
              <a:rPr lang="ru-RU" dirty="0" smtClean="0"/>
              <a:t>OPAC интерфейсы</a:t>
            </a:r>
          </a:p>
          <a:p>
            <a:pPr lvl="0"/>
            <a:r>
              <a:rPr lang="ru-RU" dirty="0" smtClean="0"/>
              <a:t>Федеративные формы поисковых сервисов</a:t>
            </a:r>
          </a:p>
          <a:p>
            <a:pPr lvl="0"/>
            <a:r>
              <a:rPr lang="ru-RU" dirty="0" smtClean="0"/>
              <a:t>Электронные каталоги нового поколении – </a:t>
            </a:r>
            <a:r>
              <a:rPr lang="ru-RU" dirty="0" err="1" smtClean="0"/>
              <a:t>дискавери</a:t>
            </a:r>
            <a:r>
              <a:rPr lang="ru-RU" dirty="0" smtClean="0"/>
              <a:t> интерфейсы</a:t>
            </a:r>
          </a:p>
          <a:p>
            <a:pPr lvl="0"/>
            <a:r>
              <a:rPr lang="ru-RU" dirty="0" smtClean="0"/>
              <a:t>«Социальные» </a:t>
            </a:r>
            <a:r>
              <a:rPr lang="ru-RU" dirty="0" err="1" smtClean="0"/>
              <a:t>дискавери</a:t>
            </a:r>
            <a:endParaRPr lang="ru-RU" dirty="0" smtClean="0"/>
          </a:p>
          <a:p>
            <a:pPr lvl="0"/>
            <a:r>
              <a:rPr lang="ru-RU" dirty="0" smtClean="0"/>
              <a:t>Глобальные </a:t>
            </a:r>
            <a:r>
              <a:rPr lang="ru-RU" dirty="0" err="1" smtClean="0"/>
              <a:t>дискавери</a:t>
            </a:r>
            <a:r>
              <a:rPr lang="ru-RU" dirty="0" smtClean="0"/>
              <a:t> (</a:t>
            </a:r>
            <a:r>
              <a:rPr lang="ru-RU" dirty="0" err="1" smtClean="0"/>
              <a:t>Web-scale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Создание разнообразных дополнительных сервисов, ориентированных на пользователей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Эволюция</a:t>
            </a:r>
            <a:r>
              <a:rPr lang="ru-RU" dirty="0" smtClean="0"/>
              <a:t> АБИС «Руслан»</a:t>
            </a:r>
            <a:endParaRPr lang="ru-RU" dirty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B1462-5184-4400-B048-ABB897C865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pic>
        <p:nvPicPr>
          <p:cNvPr id="6" name="Рисунок 5" descr="развитие Руслан (2)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7500989" cy="54292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Модульный подход к созданию ЭБС</a:t>
            </a:r>
            <a:endParaRPr lang="en-US" sz="36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357313"/>
            <a:ext cx="5148262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 Модуля ЭБ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94" t="6829" r="1267" b="8166"/>
          <a:stretch>
            <a:fillRect/>
          </a:stretch>
        </p:blipFill>
        <p:spPr bwMode="auto">
          <a:xfrm>
            <a:off x="428596" y="1714488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597900" cy="900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Единые портал, единый индекс, распределенные данные</a:t>
            </a:r>
          </a:p>
        </p:txBody>
      </p:sp>
      <p:pic>
        <p:nvPicPr>
          <p:cNvPr id="62467" name="Рисунок 6" descr="архитектура региональной ЭБ (распр поиск - единый индекс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5775"/>
            <a:ext cx="60007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Номер слайда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E4E35-0CE1-4F1E-BD1C-E7CE06C819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БД и лицензиями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Содержимое 4" descr="C:\Users\natalia\AppData\Local\Microsoft\Windows\Temporary Internet Files\Content.Outlook\SAMI1H37\erm Администрирование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7467600" cy="3658929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natalia\AppData\Local\Microsoft\Windows\Temporary Internet Files\Content.Outlook\SAMI1H37\ER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78401"/>
            <a:ext cx="5343270" cy="3579599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и АБИС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«Понятие «автоматизация библиотеки» является собирательным и включает в себя следующие основные понятия: компьютеризация библиотеки, автоматизация библиотечно-информационных процессов, в том числе и библиографических, информационные технологии»</a:t>
            </a:r>
          </a:p>
          <a:p>
            <a:r>
              <a:rPr lang="ru-RU" sz="2000" dirty="0" smtClean="0"/>
              <a:t>АБИС в широком смысле слова − это сложный организационно-функциональный, технологический и программно-технический комплекс (требующий разнообразных средств обеспечения), предназначенный для осуществления в автоматизированном режиме библиотечно-информационных процессов, обслуживания пользователей библиотеки и обеспечения их доступа к внешним электронным информационным ресурсам, а также для обеспечения жизнедеятельности системы.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Руслан-Дискавери</a:t>
            </a: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AE4D6-EF94-4816-85C3-F542D05394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857250"/>
            <a:ext cx="5868987" cy="5641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 t="32625" r="23438"/>
          <a:stretch>
            <a:fillRect/>
          </a:stretch>
        </p:blipFill>
        <p:spPr bwMode="auto">
          <a:xfrm>
            <a:off x="214313" y="4357688"/>
            <a:ext cx="3500437" cy="2212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785813" y="2571750"/>
            <a:ext cx="242887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714625"/>
            <a:ext cx="2000250" cy="1000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i="1" smtClean="0"/>
              <a:t>Динамическое изменение формы вывода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85750" y="1500188"/>
            <a:ext cx="2000250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1600" i="1" dirty="0">
                <a:latin typeface="+mn-lt"/>
                <a:cs typeface="+mn-cs"/>
              </a:rPr>
              <a:t>Одна строка поиска</a:t>
            </a:r>
          </a:p>
        </p:txBody>
      </p:sp>
      <p:cxnSp>
        <p:nvCxnSpPr>
          <p:cNvPr id="15" name="Прямая со стрелкой 14"/>
          <p:cNvCxnSpPr>
            <a:endCxn id="14" idx="0"/>
          </p:cNvCxnSpPr>
          <p:nvPr/>
        </p:nvCxnSpPr>
        <p:spPr>
          <a:xfrm rot="10800000" flipV="1">
            <a:off x="1285875" y="1071563"/>
            <a:ext cx="192881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Содержимое 2"/>
          <p:cNvSpPr txBox="1">
            <a:spLocks/>
          </p:cNvSpPr>
          <p:nvPr/>
        </p:nvSpPr>
        <p:spPr bwMode="auto">
          <a:xfrm>
            <a:off x="7215188" y="428625"/>
            <a:ext cx="1214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1600" i="1">
                <a:latin typeface="Century Schoolbook" pitchFamily="18" charset="0"/>
              </a:rPr>
              <a:t>Фасеты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965157" y="1250156"/>
            <a:ext cx="14287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Управление алгоритмом релевантности</a:t>
            </a: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B2920A-DAE1-4FD8-89CA-7C90C7ABCE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6043612" cy="3956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 t="3062" b="40294"/>
          <a:stretch>
            <a:fillRect/>
          </a:stretch>
        </p:blipFill>
        <p:spPr bwMode="auto">
          <a:xfrm>
            <a:off x="1285875" y="4000500"/>
            <a:ext cx="6873875" cy="2643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Уточнение запроса</a:t>
            </a:r>
            <a:endParaRPr lang="ru-RU" dirty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73E6-B78A-43D1-9228-941999DABE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 t="2872" r="1891"/>
          <a:stretch>
            <a:fillRect/>
          </a:stretch>
        </p:blipFill>
        <p:spPr bwMode="auto">
          <a:xfrm>
            <a:off x="1500188" y="857250"/>
            <a:ext cx="7000875" cy="4832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 r="25471" b="47890"/>
          <a:stretch>
            <a:fillRect/>
          </a:stretch>
        </p:blipFill>
        <p:spPr bwMode="auto">
          <a:xfrm>
            <a:off x="428625" y="4500563"/>
            <a:ext cx="5643563" cy="2214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Детальная информация</a:t>
            </a:r>
            <a:endParaRPr lang="ru-RU" dirty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02508-A7A6-4753-A2DC-40F6157C76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7467600" cy="4368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Корпоративность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2828925" cy="642938"/>
          </a:xfrm>
        </p:spPr>
        <p:txBody>
          <a:bodyPr/>
          <a:lstStyle/>
          <a:p>
            <a:pPr eaLnBrk="1" hangingPunct="1"/>
            <a:r>
              <a:rPr lang="ru-RU" smtClean="0"/>
              <a:t>Интеграция 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F3913-3543-4EC9-A54B-BABDADC436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14563" y="1714500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Содержимое 2"/>
          <p:cNvSpPr txBox="1">
            <a:spLocks/>
          </p:cNvSpPr>
          <p:nvPr/>
        </p:nvSpPr>
        <p:spPr bwMode="auto">
          <a:xfrm>
            <a:off x="2571750" y="2643188"/>
            <a:ext cx="28289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Портал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72063" y="4572000"/>
            <a:ext cx="2828925" cy="642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latin typeface="+mn-lt"/>
                <a:cs typeface="+mn-cs"/>
              </a:rPr>
              <a:t>Корпоративные сервисы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71938" y="3429000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2"/>
          <a:srcRect t="5582"/>
          <a:stretch>
            <a:fillRect/>
          </a:stretch>
        </p:blipFill>
        <p:spPr bwMode="auto">
          <a:xfrm>
            <a:off x="142875" y="3721100"/>
            <a:ext cx="42862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3"/>
          <a:srcRect l="10110" t="5417" b="4167"/>
          <a:stretch>
            <a:fillRect/>
          </a:stretch>
        </p:blipFill>
        <p:spPr bwMode="auto">
          <a:xfrm>
            <a:off x="4857750" y="857250"/>
            <a:ext cx="392271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Сервисы БИБЛИОПОРТАЛА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7496175" cy="53308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Все сервисы управления </a:t>
            </a:r>
            <a:r>
              <a:rPr lang="ru-RU" dirty="0" err="1" smtClean="0"/>
              <a:t>контентом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Ведение мини-сайтов отдельных библиотек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Новости, объявления, мероприятия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Поддержка всех видов корпоративных каталогов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Поддержка </a:t>
            </a:r>
            <a:r>
              <a:rPr lang="en-US" dirty="0" smtClean="0"/>
              <a:t>OPAC </a:t>
            </a:r>
            <a:r>
              <a:rPr lang="ru-RU" dirty="0" smtClean="0"/>
              <a:t>2-го поколения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Поддержка </a:t>
            </a:r>
            <a:r>
              <a:rPr lang="ru-RU" dirty="0" err="1" smtClean="0"/>
              <a:t>дискавери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Службы электронного заказа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Служба МБА и ЭДД, система </a:t>
            </a:r>
            <a:r>
              <a:rPr lang="ru-RU" dirty="0" err="1" smtClean="0"/>
              <a:t>биллинга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Статистика обращений, аналитика видов поиска по каталогам и базам данных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Авторизация через социальные сети, </a:t>
            </a:r>
            <a:r>
              <a:rPr lang="en-US" dirty="0" smtClean="0"/>
              <a:t>LDAP </a:t>
            </a:r>
            <a:r>
              <a:rPr lang="ru-RU" dirty="0" smtClean="0"/>
              <a:t>и БД читателей АБИС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Электронная библиотека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892EC-0608-4ADE-A72F-F7D82000A5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АБИС - провайдеры идентификации</a:t>
            </a:r>
            <a:endParaRPr lang="ru-RU" dirty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7F28D-B803-4A10-911C-BC43286CC2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/>
          <a:srcRect l="793" t="9105" r="16666" b="21609"/>
          <a:stretch>
            <a:fillRect/>
          </a:stretch>
        </p:blipFill>
        <p:spPr bwMode="auto">
          <a:xfrm>
            <a:off x="571500" y="1785938"/>
            <a:ext cx="7429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496175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Новая модель библиотеки…</a:t>
            </a:r>
            <a:endParaRPr lang="ru-RU" dirty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6C84A-24BA-4E9B-A103-1009072206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  <p:pic>
        <p:nvPicPr>
          <p:cNvPr id="706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7467600" cy="44275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ведущих мировых АБИС (фрагмент)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Содержимое 4" descr="Graphic history of the history of library automation&#10;by Marshall Breedi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49670" b="31851"/>
          <a:stretch>
            <a:fillRect/>
          </a:stretch>
        </p:blipFill>
        <p:spPr bwMode="auto">
          <a:xfrm>
            <a:off x="1607506" y="1600200"/>
            <a:ext cx="51669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Перемены в библиотеках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переход от традиционных ресурсов к электронным</a:t>
            </a:r>
          </a:p>
          <a:p>
            <a:pPr lvl="0"/>
            <a:r>
              <a:rPr lang="ru-RU" dirty="0" smtClean="0"/>
              <a:t>увеличение подписки на электронный </a:t>
            </a:r>
            <a:r>
              <a:rPr lang="ru-RU" dirty="0" err="1" smtClean="0"/>
              <a:t>контент</a:t>
            </a:r>
            <a:r>
              <a:rPr lang="ru-RU" dirty="0" smtClean="0"/>
              <a:t>, в первую очередь, на журналы и базы данных;</a:t>
            </a:r>
          </a:p>
          <a:p>
            <a:pPr lvl="0"/>
            <a:r>
              <a:rPr lang="ru-RU" dirty="0" smtClean="0"/>
              <a:t>внимание к оцифровке собственных фондов и коллекций</a:t>
            </a:r>
          </a:p>
          <a:p>
            <a:r>
              <a:rPr lang="ru-RU" dirty="0" smtClean="0"/>
              <a:t>необходимость интеграции и взаимодействии с «родительской» и партнерскими организациями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 меняется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Пользователь 2000-х:</a:t>
            </a:r>
          </a:p>
          <a:p>
            <a:pPr lvl="0"/>
            <a:r>
              <a:rPr lang="ru-RU" dirty="0" err="1" smtClean="0"/>
              <a:t>самодостаточен</a:t>
            </a:r>
            <a:r>
              <a:rPr lang="ru-RU" dirty="0" smtClean="0"/>
              <a:t> </a:t>
            </a:r>
          </a:p>
          <a:p>
            <a:pPr lvl="0"/>
            <a:endParaRPr lang="ru-RU" dirty="0" smtClean="0"/>
          </a:p>
          <a:p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savvy</a:t>
            </a:r>
            <a:r>
              <a:rPr lang="ru-RU" dirty="0" smtClean="0"/>
              <a:t>  или </a:t>
            </a:r>
            <a:r>
              <a:rPr lang="ru-RU" dirty="0" err="1" smtClean="0"/>
              <a:t>Digital</a:t>
            </a:r>
            <a:r>
              <a:rPr lang="ru-RU" dirty="0" smtClean="0"/>
              <a:t> </a:t>
            </a:r>
            <a:r>
              <a:rPr lang="ru-RU" dirty="0" err="1" smtClean="0"/>
              <a:t>natives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BCFBC-7AB2-4693-9F20-EB655F65AFD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1378" name="Picture 2" descr="http://bsn.irk.ru/wp-content/uploads/1-bibliotek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0375" y="2423160"/>
            <a:ext cx="3657600" cy="2926080"/>
          </a:xfrm>
          <a:prstGeom prst="rect">
            <a:avLst/>
          </a:prstGeom>
          <a:noFill/>
        </p:spPr>
      </p:pic>
      <p:pic>
        <p:nvPicPr>
          <p:cNvPr id="101380" name="Picture 4" descr="https://encrypted-tbn3.gstatic.com/images?q=tbn:ANd9GcTgymOF8k30qJylscxWlWR1XzCbkNG4XUbJXuYOG7fBJFBxRHD66Q"/>
          <p:cNvPicPr>
            <a:picLocks noChangeAspect="1" noChangeArrowheads="1"/>
          </p:cNvPicPr>
          <p:nvPr/>
        </p:nvPicPr>
        <p:blipFill>
          <a:blip r:embed="rId3"/>
          <a:srcRect t="17024" r="19565"/>
          <a:stretch>
            <a:fillRect/>
          </a:stretch>
        </p:blipFill>
        <p:spPr bwMode="auto">
          <a:xfrm>
            <a:off x="2428860" y="4643446"/>
            <a:ext cx="2643206" cy="181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XML, Web-сервисные и </a:t>
            </a:r>
            <a:r>
              <a:rPr lang="ru-RU" dirty="0" err="1" smtClean="0"/>
              <a:t>сервис-ориентированные</a:t>
            </a:r>
            <a:r>
              <a:rPr lang="ru-RU" dirty="0" smtClean="0"/>
              <a:t> архитектуры</a:t>
            </a:r>
          </a:p>
          <a:p>
            <a:pPr lvl="0"/>
            <a:r>
              <a:rPr lang="ru-RU" dirty="0" smtClean="0"/>
              <a:t>интеграция </a:t>
            </a:r>
            <a:r>
              <a:rPr lang="ru-RU" dirty="0" err="1" smtClean="0"/>
              <a:t>Web</a:t>
            </a:r>
            <a:r>
              <a:rPr lang="ru-RU" dirty="0" smtClean="0"/>
              <a:t> 2.0. и социальных сетей в корневую инфраструктуру Сети</a:t>
            </a:r>
          </a:p>
          <a:p>
            <a:pPr lvl="0"/>
            <a:r>
              <a:rPr lang="ru-RU" dirty="0" smtClean="0"/>
              <a:t>переход от локальных вычислительных средств к облачным сервисам: </a:t>
            </a:r>
            <a:r>
              <a:rPr lang="ru-RU" dirty="0" err="1" smtClean="0"/>
              <a:t>SaaS</a:t>
            </a:r>
            <a:r>
              <a:rPr lang="ru-RU" dirty="0" smtClean="0"/>
              <a:t>, частные и публичные облака</a:t>
            </a:r>
          </a:p>
          <a:p>
            <a:r>
              <a:rPr lang="ru-RU" dirty="0" smtClean="0"/>
              <a:t>широкий спектр используемых мобильных устройств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модель АБИС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Приоритеты в университетских библиотеках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потребность в электронных ресурсах</a:t>
            </a:r>
          </a:p>
          <a:p>
            <a:pPr lvl="0"/>
            <a:r>
              <a:rPr lang="ru-RU" dirty="0" smtClean="0"/>
              <a:t>установление баланса в организации библиотечных процессов при работе с электронными и печатными ресурсами</a:t>
            </a:r>
          </a:p>
          <a:p>
            <a:r>
              <a:rPr lang="ru-RU" dirty="0" smtClean="0"/>
              <a:t>переход  к интерфейсу </a:t>
            </a:r>
            <a:r>
              <a:rPr lang="ru-RU" dirty="0" err="1" smtClean="0"/>
              <a:t>дискавери</a:t>
            </a:r>
            <a:r>
              <a:rPr lang="ru-RU" dirty="0" smtClean="0"/>
              <a:t> для доступа к ресурсам в целях максимизации уровня используемости е-ресурсов (и оправдания затрат на их приобретение)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Приоритеты в публичных библиотеках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новые подходы в комплектовании фондов и управления ими</a:t>
            </a:r>
          </a:p>
          <a:p>
            <a:pPr lvl="0"/>
            <a:r>
              <a:rPr lang="ru-RU" dirty="0" smtClean="0"/>
              <a:t>внимательное изучение меняющихся потребностей пользователей, поиск новых форм обслуживания</a:t>
            </a:r>
          </a:p>
          <a:p>
            <a:pPr lvl="0"/>
            <a:r>
              <a:rPr lang="ru-RU" dirty="0" smtClean="0"/>
              <a:t>организация комфортных условий работы с традиционным фондом</a:t>
            </a:r>
          </a:p>
          <a:p>
            <a:pPr lvl="0"/>
            <a:r>
              <a:rPr lang="ru-RU" dirty="0" smtClean="0"/>
              <a:t>внедрение сервисов самообслуживания, доступных через сайт библиотеки</a:t>
            </a:r>
          </a:p>
          <a:p>
            <a:r>
              <a:rPr lang="ru-RU" dirty="0" smtClean="0"/>
              <a:t>использование сервисов самообслуживания в помещениях библиотеки: станции самообслуживания на основе RFID-технологий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891C7-8D57-4AA3-9488-F90EB7DE7F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2453</TotalTime>
  <Words>877</Words>
  <Application>Microsoft Office PowerPoint</Application>
  <PresentationFormat>Экран (4:3)</PresentationFormat>
  <Paragraphs>138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Современные тенденции и новые модели в автоматизации библиотек</vt:lpstr>
      <vt:lpstr>Автоматизация и АБИС</vt:lpstr>
      <vt:lpstr>Эволюция ведущих мировых АБИС (фрагмент)</vt:lpstr>
      <vt:lpstr>Перемены в библиотеках</vt:lpstr>
      <vt:lpstr>Пользователь меняется</vt:lpstr>
      <vt:lpstr>Информационные технологии</vt:lpstr>
      <vt:lpstr>Новая модель АБИС</vt:lpstr>
      <vt:lpstr>Приоритеты в университетских библиотеках</vt:lpstr>
      <vt:lpstr>Приоритеты в публичных библиотеках</vt:lpstr>
      <vt:lpstr>АБИС 2-го поколения. Почему сейчас </vt:lpstr>
      <vt:lpstr>АБИС 2-го поколения. Основные свойства</vt:lpstr>
      <vt:lpstr>Сервисная архитектура</vt:lpstr>
      <vt:lpstr>Сервис discovery</vt:lpstr>
      <vt:lpstr>Модели и технологии для раскрытия фонда библиотеки</vt:lpstr>
      <vt:lpstr>Эволюция АБИС «Руслан»</vt:lpstr>
      <vt:lpstr>Модульный подход к созданию ЭБС</vt:lpstr>
      <vt:lpstr>Интерфейс Модуля ЭБ</vt:lpstr>
      <vt:lpstr>Единые портал, единый индекс, распределенные данные</vt:lpstr>
      <vt:lpstr>Управление БД и лицензиями</vt:lpstr>
      <vt:lpstr>Руслан-Дискавери</vt:lpstr>
      <vt:lpstr>Управление алгоритмом релевантности</vt:lpstr>
      <vt:lpstr>Уточнение запроса</vt:lpstr>
      <vt:lpstr>Детальная информация</vt:lpstr>
      <vt:lpstr>Корпоративность</vt:lpstr>
      <vt:lpstr>Сервисы БИБЛИОПОРТАЛА</vt:lpstr>
      <vt:lpstr>АБИС - провайдеры идентификации</vt:lpstr>
      <vt:lpstr>Новая модель библиотеки…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библиотеки – новые возможности, новые проблемы</dc:title>
  <dc:creator>natalia</dc:creator>
  <cp:lastModifiedBy>natalia</cp:lastModifiedBy>
  <cp:revision>100</cp:revision>
  <dcterms:created xsi:type="dcterms:W3CDTF">2014-04-24T09:03:07Z</dcterms:created>
  <dcterms:modified xsi:type="dcterms:W3CDTF">2014-06-23T16:17:50Z</dcterms:modified>
</cp:coreProperties>
</file>