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74" r:id="rId2"/>
    <p:sldId id="414" r:id="rId3"/>
    <p:sldId id="415" r:id="rId4"/>
    <p:sldId id="416" r:id="rId5"/>
    <p:sldId id="417" r:id="rId6"/>
    <p:sldId id="402" r:id="rId7"/>
    <p:sldId id="400" r:id="rId8"/>
    <p:sldId id="403" r:id="rId9"/>
    <p:sldId id="401" r:id="rId10"/>
    <p:sldId id="405" r:id="rId11"/>
    <p:sldId id="419" r:id="rId12"/>
    <p:sldId id="406" r:id="rId13"/>
    <p:sldId id="410" r:id="rId14"/>
    <p:sldId id="411" r:id="rId15"/>
    <p:sldId id="413" r:id="rId16"/>
    <p:sldId id="412" r:id="rId17"/>
    <p:sldId id="409" r:id="rId18"/>
    <p:sldId id="41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F4"/>
    <a:srgbClr val="003300"/>
    <a:srgbClr val="6699FF"/>
    <a:srgbClr val="FF9900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28" autoAdjust="0"/>
  </p:normalViewPr>
  <p:slideViewPr>
    <p:cSldViewPr>
      <p:cViewPr varScale="1">
        <p:scale>
          <a:sx n="70" d="100"/>
          <a:sy n="70" d="100"/>
        </p:scale>
        <p:origin x="-8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0" y="0"/>
            <a:ext cx="95250" cy="68675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0" y="0"/>
            <a:ext cx="190500" cy="68675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95250" y="0"/>
            <a:ext cx="190500" cy="6867525"/>
          </a:xfrm>
          <a:prstGeom prst="rect">
            <a:avLst/>
          </a:prstGeom>
          <a:solidFill>
            <a:srgbClr val="05379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ectangle 28"/>
          <p:cNvSpPr>
            <a:spLocks noChangeArrowheads="1"/>
          </p:cNvSpPr>
          <p:nvPr userDrawn="1"/>
        </p:nvSpPr>
        <p:spPr bwMode="auto">
          <a:xfrm>
            <a:off x="190500" y="0"/>
            <a:ext cx="190500" cy="6867525"/>
          </a:xfrm>
          <a:prstGeom prst="rect">
            <a:avLst/>
          </a:prstGeom>
          <a:solidFill>
            <a:srgbClr val="0A3B9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285750" y="0"/>
            <a:ext cx="190500" cy="6867525"/>
          </a:xfrm>
          <a:prstGeom prst="rect">
            <a:avLst/>
          </a:prstGeom>
          <a:solidFill>
            <a:srgbClr val="0F3F9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30"/>
          <p:cNvSpPr>
            <a:spLocks noChangeArrowheads="1"/>
          </p:cNvSpPr>
          <p:nvPr userDrawn="1"/>
        </p:nvSpPr>
        <p:spPr bwMode="auto">
          <a:xfrm>
            <a:off x="381000" y="0"/>
            <a:ext cx="200025" cy="6867525"/>
          </a:xfrm>
          <a:prstGeom prst="rect">
            <a:avLst/>
          </a:prstGeom>
          <a:solidFill>
            <a:srgbClr val="1443A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Rectangle 31"/>
          <p:cNvSpPr>
            <a:spLocks noChangeArrowheads="1"/>
          </p:cNvSpPr>
          <p:nvPr userDrawn="1"/>
        </p:nvSpPr>
        <p:spPr bwMode="auto">
          <a:xfrm>
            <a:off x="476250" y="0"/>
            <a:ext cx="200025" cy="6867525"/>
          </a:xfrm>
          <a:prstGeom prst="rect">
            <a:avLst/>
          </a:prstGeom>
          <a:solidFill>
            <a:srgbClr val="1947A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Rectangle 32"/>
          <p:cNvSpPr>
            <a:spLocks noChangeArrowheads="1"/>
          </p:cNvSpPr>
          <p:nvPr userDrawn="1"/>
        </p:nvSpPr>
        <p:spPr bwMode="auto">
          <a:xfrm>
            <a:off x="581025" y="0"/>
            <a:ext cx="190500" cy="6867525"/>
          </a:xfrm>
          <a:prstGeom prst="rect">
            <a:avLst/>
          </a:prstGeom>
          <a:solidFill>
            <a:srgbClr val="1E4BA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Rectangle 33"/>
          <p:cNvSpPr>
            <a:spLocks noChangeArrowheads="1"/>
          </p:cNvSpPr>
          <p:nvPr userDrawn="1"/>
        </p:nvSpPr>
        <p:spPr bwMode="auto">
          <a:xfrm>
            <a:off x="676275" y="0"/>
            <a:ext cx="190500" cy="6867525"/>
          </a:xfrm>
          <a:prstGeom prst="rect">
            <a:avLst/>
          </a:prstGeom>
          <a:solidFill>
            <a:srgbClr val="234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34"/>
          <p:cNvSpPr>
            <a:spLocks noChangeArrowheads="1"/>
          </p:cNvSpPr>
          <p:nvPr userDrawn="1"/>
        </p:nvSpPr>
        <p:spPr bwMode="auto">
          <a:xfrm>
            <a:off x="771525" y="0"/>
            <a:ext cx="190500" cy="6867525"/>
          </a:xfrm>
          <a:prstGeom prst="rect">
            <a:avLst/>
          </a:prstGeom>
          <a:solidFill>
            <a:srgbClr val="2853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866775" y="0"/>
            <a:ext cx="190500" cy="6867525"/>
          </a:xfrm>
          <a:prstGeom prst="rect">
            <a:avLst/>
          </a:prstGeom>
          <a:solidFill>
            <a:srgbClr val="2E57A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Rectangle 36"/>
          <p:cNvSpPr>
            <a:spLocks noChangeArrowheads="1"/>
          </p:cNvSpPr>
          <p:nvPr userDrawn="1"/>
        </p:nvSpPr>
        <p:spPr bwMode="auto">
          <a:xfrm>
            <a:off x="962025" y="0"/>
            <a:ext cx="190500" cy="6867525"/>
          </a:xfrm>
          <a:prstGeom prst="rect">
            <a:avLst/>
          </a:prstGeom>
          <a:solidFill>
            <a:srgbClr val="335BA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Rectangle 37"/>
          <p:cNvSpPr>
            <a:spLocks noChangeArrowheads="1"/>
          </p:cNvSpPr>
          <p:nvPr userDrawn="1"/>
        </p:nvSpPr>
        <p:spPr bwMode="auto">
          <a:xfrm>
            <a:off x="1057275" y="0"/>
            <a:ext cx="190500" cy="6867525"/>
          </a:xfrm>
          <a:prstGeom prst="rect">
            <a:avLst/>
          </a:prstGeom>
          <a:solidFill>
            <a:srgbClr val="385FA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Rectangle 38"/>
          <p:cNvSpPr>
            <a:spLocks noChangeArrowheads="1"/>
          </p:cNvSpPr>
          <p:nvPr userDrawn="1"/>
        </p:nvSpPr>
        <p:spPr bwMode="auto">
          <a:xfrm>
            <a:off x="1152525" y="0"/>
            <a:ext cx="190500" cy="6867525"/>
          </a:xfrm>
          <a:prstGeom prst="rect">
            <a:avLst/>
          </a:prstGeom>
          <a:solidFill>
            <a:srgbClr val="3D63B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Rectangle 39"/>
          <p:cNvSpPr>
            <a:spLocks noChangeArrowheads="1"/>
          </p:cNvSpPr>
          <p:nvPr userDrawn="1"/>
        </p:nvSpPr>
        <p:spPr bwMode="auto">
          <a:xfrm>
            <a:off x="1247775" y="0"/>
            <a:ext cx="190500" cy="6867525"/>
          </a:xfrm>
          <a:prstGeom prst="rect">
            <a:avLst/>
          </a:prstGeom>
          <a:solidFill>
            <a:srgbClr val="4369B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Rectangle 40"/>
          <p:cNvSpPr>
            <a:spLocks noChangeArrowheads="1"/>
          </p:cNvSpPr>
          <p:nvPr userDrawn="1"/>
        </p:nvSpPr>
        <p:spPr bwMode="auto">
          <a:xfrm>
            <a:off x="1343025" y="0"/>
            <a:ext cx="190500" cy="6867525"/>
          </a:xfrm>
          <a:prstGeom prst="rect">
            <a:avLst/>
          </a:prstGeom>
          <a:solidFill>
            <a:srgbClr val="486DB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Rectangle 41"/>
          <p:cNvSpPr>
            <a:spLocks noChangeArrowheads="1"/>
          </p:cNvSpPr>
          <p:nvPr userDrawn="1"/>
        </p:nvSpPr>
        <p:spPr bwMode="auto">
          <a:xfrm>
            <a:off x="1438275" y="0"/>
            <a:ext cx="200025" cy="6867525"/>
          </a:xfrm>
          <a:prstGeom prst="rect">
            <a:avLst/>
          </a:prstGeom>
          <a:solidFill>
            <a:srgbClr val="4D71B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Rectangle 42"/>
          <p:cNvSpPr>
            <a:spLocks noChangeArrowheads="1"/>
          </p:cNvSpPr>
          <p:nvPr userDrawn="1"/>
        </p:nvSpPr>
        <p:spPr bwMode="auto">
          <a:xfrm>
            <a:off x="1533525" y="0"/>
            <a:ext cx="200025" cy="6867525"/>
          </a:xfrm>
          <a:prstGeom prst="rect">
            <a:avLst/>
          </a:prstGeom>
          <a:solidFill>
            <a:srgbClr val="5275B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" name="Rectangle 43"/>
          <p:cNvSpPr>
            <a:spLocks noChangeArrowheads="1"/>
          </p:cNvSpPr>
          <p:nvPr userDrawn="1"/>
        </p:nvSpPr>
        <p:spPr bwMode="auto">
          <a:xfrm>
            <a:off x="1638300" y="0"/>
            <a:ext cx="190500" cy="6867525"/>
          </a:xfrm>
          <a:prstGeom prst="rect">
            <a:avLst/>
          </a:prstGeom>
          <a:solidFill>
            <a:srgbClr val="5879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" name="Rectangle 44"/>
          <p:cNvSpPr>
            <a:spLocks noChangeArrowheads="1"/>
          </p:cNvSpPr>
          <p:nvPr userDrawn="1"/>
        </p:nvSpPr>
        <p:spPr bwMode="auto">
          <a:xfrm>
            <a:off x="1733550" y="0"/>
            <a:ext cx="190500" cy="6867525"/>
          </a:xfrm>
          <a:prstGeom prst="rect">
            <a:avLst/>
          </a:prstGeom>
          <a:solidFill>
            <a:srgbClr val="5D7D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Rectangle 45"/>
          <p:cNvSpPr>
            <a:spLocks noChangeArrowheads="1"/>
          </p:cNvSpPr>
          <p:nvPr userDrawn="1"/>
        </p:nvSpPr>
        <p:spPr bwMode="auto">
          <a:xfrm>
            <a:off x="1828800" y="0"/>
            <a:ext cx="190500" cy="6867525"/>
          </a:xfrm>
          <a:prstGeom prst="rect">
            <a:avLst/>
          </a:prstGeom>
          <a:solidFill>
            <a:srgbClr val="628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" name="Rectangle 46"/>
          <p:cNvSpPr>
            <a:spLocks noChangeArrowheads="1"/>
          </p:cNvSpPr>
          <p:nvPr userDrawn="1"/>
        </p:nvSpPr>
        <p:spPr bwMode="auto">
          <a:xfrm>
            <a:off x="1924050" y="0"/>
            <a:ext cx="190500" cy="6867525"/>
          </a:xfrm>
          <a:prstGeom prst="rect">
            <a:avLst/>
          </a:prstGeom>
          <a:solidFill>
            <a:srgbClr val="6785C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Rectangle 47"/>
          <p:cNvSpPr>
            <a:spLocks noChangeArrowheads="1"/>
          </p:cNvSpPr>
          <p:nvPr userDrawn="1"/>
        </p:nvSpPr>
        <p:spPr bwMode="auto">
          <a:xfrm>
            <a:off x="2019300" y="0"/>
            <a:ext cx="190500" cy="6867525"/>
          </a:xfrm>
          <a:prstGeom prst="rect">
            <a:avLst/>
          </a:prstGeom>
          <a:solidFill>
            <a:srgbClr val="6C89C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Rectangle 48"/>
          <p:cNvSpPr>
            <a:spLocks noChangeArrowheads="1"/>
          </p:cNvSpPr>
          <p:nvPr userDrawn="1"/>
        </p:nvSpPr>
        <p:spPr bwMode="auto">
          <a:xfrm>
            <a:off x="2114550" y="0"/>
            <a:ext cx="190500" cy="6867525"/>
          </a:xfrm>
          <a:prstGeom prst="rect">
            <a:avLst/>
          </a:prstGeom>
          <a:solidFill>
            <a:srgbClr val="718D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" name="Rectangle 49"/>
          <p:cNvSpPr>
            <a:spLocks noChangeArrowheads="1"/>
          </p:cNvSpPr>
          <p:nvPr userDrawn="1"/>
        </p:nvSpPr>
        <p:spPr bwMode="auto">
          <a:xfrm>
            <a:off x="2209800" y="0"/>
            <a:ext cx="190500" cy="6867525"/>
          </a:xfrm>
          <a:prstGeom prst="rect">
            <a:avLst/>
          </a:prstGeom>
          <a:solidFill>
            <a:srgbClr val="7691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Rectangle 50"/>
          <p:cNvSpPr>
            <a:spLocks noChangeArrowheads="1"/>
          </p:cNvSpPr>
          <p:nvPr userDrawn="1"/>
        </p:nvSpPr>
        <p:spPr bwMode="auto">
          <a:xfrm>
            <a:off x="2305050" y="0"/>
            <a:ext cx="190500" cy="6867525"/>
          </a:xfrm>
          <a:prstGeom prst="rect">
            <a:avLst/>
          </a:prstGeom>
          <a:solidFill>
            <a:srgbClr val="7B95C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" name="Rectangle 51"/>
          <p:cNvSpPr>
            <a:spLocks noChangeArrowheads="1"/>
          </p:cNvSpPr>
          <p:nvPr userDrawn="1"/>
        </p:nvSpPr>
        <p:spPr bwMode="auto">
          <a:xfrm>
            <a:off x="2400300" y="0"/>
            <a:ext cx="200025" cy="6867525"/>
          </a:xfrm>
          <a:prstGeom prst="rect">
            <a:avLst/>
          </a:prstGeom>
          <a:solidFill>
            <a:srgbClr val="829B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Rectangle 52"/>
          <p:cNvSpPr>
            <a:spLocks noChangeArrowheads="1"/>
          </p:cNvSpPr>
          <p:nvPr userDrawn="1"/>
        </p:nvSpPr>
        <p:spPr bwMode="auto">
          <a:xfrm>
            <a:off x="2495550" y="0"/>
            <a:ext cx="200025" cy="6867525"/>
          </a:xfrm>
          <a:prstGeom prst="rect">
            <a:avLst/>
          </a:prstGeom>
          <a:solidFill>
            <a:srgbClr val="879F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" name="Rectangle 53"/>
          <p:cNvSpPr>
            <a:spLocks noChangeArrowheads="1"/>
          </p:cNvSpPr>
          <p:nvPr userDrawn="1"/>
        </p:nvSpPr>
        <p:spPr bwMode="auto">
          <a:xfrm>
            <a:off x="2600325" y="0"/>
            <a:ext cx="190500" cy="6867525"/>
          </a:xfrm>
          <a:prstGeom prst="rect">
            <a:avLst/>
          </a:prstGeom>
          <a:solidFill>
            <a:srgbClr val="8CA3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" name="Rectangle 54"/>
          <p:cNvSpPr>
            <a:spLocks noChangeArrowheads="1"/>
          </p:cNvSpPr>
          <p:nvPr userDrawn="1"/>
        </p:nvSpPr>
        <p:spPr bwMode="auto">
          <a:xfrm>
            <a:off x="2695575" y="0"/>
            <a:ext cx="190500" cy="6867525"/>
          </a:xfrm>
          <a:prstGeom prst="rect">
            <a:avLst/>
          </a:prstGeom>
          <a:solidFill>
            <a:srgbClr val="91A7D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" name="Rectangle 55"/>
          <p:cNvSpPr>
            <a:spLocks noChangeArrowheads="1"/>
          </p:cNvSpPr>
          <p:nvPr userDrawn="1"/>
        </p:nvSpPr>
        <p:spPr bwMode="auto">
          <a:xfrm>
            <a:off x="2790825" y="0"/>
            <a:ext cx="190500" cy="6867525"/>
          </a:xfrm>
          <a:prstGeom prst="rect">
            <a:avLst/>
          </a:prstGeom>
          <a:solidFill>
            <a:srgbClr val="96AB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" name="Rectangle 56"/>
          <p:cNvSpPr>
            <a:spLocks noChangeArrowheads="1"/>
          </p:cNvSpPr>
          <p:nvPr userDrawn="1"/>
        </p:nvSpPr>
        <p:spPr bwMode="auto">
          <a:xfrm>
            <a:off x="2886075" y="0"/>
            <a:ext cx="190500" cy="6867525"/>
          </a:xfrm>
          <a:prstGeom prst="rect">
            <a:avLst/>
          </a:prstGeom>
          <a:solidFill>
            <a:srgbClr val="9BAFD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" name="Rectangle 57"/>
          <p:cNvSpPr>
            <a:spLocks noChangeArrowheads="1"/>
          </p:cNvSpPr>
          <p:nvPr userDrawn="1"/>
        </p:nvSpPr>
        <p:spPr bwMode="auto">
          <a:xfrm>
            <a:off x="2981325" y="0"/>
            <a:ext cx="190500" cy="6867525"/>
          </a:xfrm>
          <a:prstGeom prst="rect">
            <a:avLst/>
          </a:prstGeom>
          <a:solidFill>
            <a:srgbClr val="A0B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" name="Rectangle 58"/>
          <p:cNvSpPr>
            <a:spLocks noChangeArrowheads="1"/>
          </p:cNvSpPr>
          <p:nvPr userDrawn="1"/>
        </p:nvSpPr>
        <p:spPr bwMode="auto">
          <a:xfrm>
            <a:off x="3076575" y="0"/>
            <a:ext cx="190500" cy="6867525"/>
          </a:xfrm>
          <a:prstGeom prst="rect">
            <a:avLst/>
          </a:prstGeom>
          <a:solidFill>
            <a:srgbClr val="A5B7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8" name="Rectangle 59"/>
          <p:cNvSpPr>
            <a:spLocks noChangeArrowheads="1"/>
          </p:cNvSpPr>
          <p:nvPr userDrawn="1"/>
        </p:nvSpPr>
        <p:spPr bwMode="auto">
          <a:xfrm>
            <a:off x="3171825" y="0"/>
            <a:ext cx="190500" cy="6867525"/>
          </a:xfrm>
          <a:prstGeom prst="rect">
            <a:avLst/>
          </a:prstGeom>
          <a:solidFill>
            <a:srgbClr val="ABBB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9" name="Rectangle 60"/>
          <p:cNvSpPr>
            <a:spLocks noChangeArrowheads="1"/>
          </p:cNvSpPr>
          <p:nvPr userDrawn="1"/>
        </p:nvSpPr>
        <p:spPr bwMode="auto">
          <a:xfrm>
            <a:off x="3267075" y="0"/>
            <a:ext cx="190500" cy="6867525"/>
          </a:xfrm>
          <a:prstGeom prst="rect">
            <a:avLst/>
          </a:prstGeom>
          <a:solidFill>
            <a:srgbClr val="B0B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" name="Rectangle 61"/>
          <p:cNvSpPr>
            <a:spLocks noChangeArrowheads="1"/>
          </p:cNvSpPr>
          <p:nvPr userDrawn="1"/>
        </p:nvSpPr>
        <p:spPr bwMode="auto">
          <a:xfrm>
            <a:off x="3362325" y="0"/>
            <a:ext cx="190500" cy="6867525"/>
          </a:xfrm>
          <a:prstGeom prst="rect">
            <a:avLst/>
          </a:prstGeom>
          <a:solidFill>
            <a:srgbClr val="B5C3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" name="Rectangle 62"/>
          <p:cNvSpPr>
            <a:spLocks noChangeArrowheads="1"/>
          </p:cNvSpPr>
          <p:nvPr userDrawn="1"/>
        </p:nvSpPr>
        <p:spPr bwMode="auto">
          <a:xfrm>
            <a:off x="3457575" y="0"/>
            <a:ext cx="200025" cy="6867525"/>
          </a:xfrm>
          <a:prstGeom prst="rect">
            <a:avLst/>
          </a:prstGeom>
          <a:solidFill>
            <a:srgbClr val="BAC7E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2" name="Rectangle 63"/>
          <p:cNvSpPr>
            <a:spLocks noChangeArrowheads="1"/>
          </p:cNvSpPr>
          <p:nvPr userDrawn="1"/>
        </p:nvSpPr>
        <p:spPr bwMode="auto">
          <a:xfrm>
            <a:off x="3552825" y="0"/>
            <a:ext cx="200025" cy="6867525"/>
          </a:xfrm>
          <a:prstGeom prst="rect">
            <a:avLst/>
          </a:prstGeom>
          <a:solidFill>
            <a:srgbClr val="C0CD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" name="Rectangle 64"/>
          <p:cNvSpPr>
            <a:spLocks noChangeArrowheads="1"/>
          </p:cNvSpPr>
          <p:nvPr userDrawn="1"/>
        </p:nvSpPr>
        <p:spPr bwMode="auto">
          <a:xfrm>
            <a:off x="3657600" y="0"/>
            <a:ext cx="190500" cy="6867525"/>
          </a:xfrm>
          <a:prstGeom prst="rect">
            <a:avLst/>
          </a:prstGeom>
          <a:solidFill>
            <a:srgbClr val="C5D1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" name="Rectangle 65"/>
          <p:cNvSpPr>
            <a:spLocks noChangeArrowheads="1"/>
          </p:cNvSpPr>
          <p:nvPr userDrawn="1"/>
        </p:nvSpPr>
        <p:spPr bwMode="auto">
          <a:xfrm>
            <a:off x="3752850" y="0"/>
            <a:ext cx="190500" cy="6867525"/>
          </a:xfrm>
          <a:prstGeom prst="rect">
            <a:avLst/>
          </a:prstGeom>
          <a:solidFill>
            <a:srgbClr val="CAD5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" name="Rectangle 66"/>
          <p:cNvSpPr>
            <a:spLocks noChangeArrowheads="1"/>
          </p:cNvSpPr>
          <p:nvPr userDrawn="1"/>
        </p:nvSpPr>
        <p:spPr bwMode="auto">
          <a:xfrm>
            <a:off x="3848100" y="0"/>
            <a:ext cx="190500" cy="6867525"/>
          </a:xfrm>
          <a:prstGeom prst="rect">
            <a:avLst/>
          </a:prstGeom>
          <a:solidFill>
            <a:srgbClr val="CFD9E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" name="Rectangle 67"/>
          <p:cNvSpPr>
            <a:spLocks noChangeArrowheads="1"/>
          </p:cNvSpPr>
          <p:nvPr userDrawn="1"/>
        </p:nvSpPr>
        <p:spPr bwMode="auto">
          <a:xfrm>
            <a:off x="3943350" y="0"/>
            <a:ext cx="190500" cy="6867525"/>
          </a:xfrm>
          <a:prstGeom prst="rect">
            <a:avLst/>
          </a:prstGeom>
          <a:solidFill>
            <a:srgbClr val="D5DDE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" name="Rectangle 68"/>
          <p:cNvSpPr>
            <a:spLocks noChangeArrowheads="1"/>
          </p:cNvSpPr>
          <p:nvPr userDrawn="1"/>
        </p:nvSpPr>
        <p:spPr bwMode="auto">
          <a:xfrm>
            <a:off x="4038600" y="0"/>
            <a:ext cx="190500" cy="6867525"/>
          </a:xfrm>
          <a:prstGeom prst="rect">
            <a:avLst/>
          </a:prstGeom>
          <a:solidFill>
            <a:srgbClr val="DAE1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Rectangle 69"/>
          <p:cNvSpPr>
            <a:spLocks noChangeArrowheads="1"/>
          </p:cNvSpPr>
          <p:nvPr userDrawn="1"/>
        </p:nvSpPr>
        <p:spPr bwMode="auto">
          <a:xfrm>
            <a:off x="4133850" y="0"/>
            <a:ext cx="190500" cy="6867525"/>
          </a:xfrm>
          <a:prstGeom prst="rect">
            <a:avLst/>
          </a:prstGeom>
          <a:solidFill>
            <a:srgbClr val="DFE5F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9" name="Rectangle 70"/>
          <p:cNvSpPr>
            <a:spLocks noChangeArrowheads="1"/>
          </p:cNvSpPr>
          <p:nvPr userDrawn="1"/>
        </p:nvSpPr>
        <p:spPr bwMode="auto">
          <a:xfrm>
            <a:off x="4229100" y="0"/>
            <a:ext cx="190500" cy="6867525"/>
          </a:xfrm>
          <a:prstGeom prst="rect">
            <a:avLst/>
          </a:prstGeom>
          <a:solidFill>
            <a:srgbClr val="E4E9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" name="Rectangle 71"/>
          <p:cNvSpPr>
            <a:spLocks noChangeArrowheads="1"/>
          </p:cNvSpPr>
          <p:nvPr userDrawn="1"/>
        </p:nvSpPr>
        <p:spPr bwMode="auto">
          <a:xfrm>
            <a:off x="4324350" y="0"/>
            <a:ext cx="190500" cy="6867525"/>
          </a:xfrm>
          <a:prstGeom prst="rect">
            <a:avLst/>
          </a:prstGeom>
          <a:solidFill>
            <a:srgbClr val="E9EDF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" name="Rectangle 72"/>
          <p:cNvSpPr>
            <a:spLocks noChangeArrowheads="1"/>
          </p:cNvSpPr>
          <p:nvPr userDrawn="1"/>
        </p:nvSpPr>
        <p:spPr bwMode="auto">
          <a:xfrm>
            <a:off x="4419600" y="0"/>
            <a:ext cx="190500" cy="6867525"/>
          </a:xfrm>
          <a:prstGeom prst="rect">
            <a:avLst/>
          </a:prstGeom>
          <a:solidFill>
            <a:srgbClr val="EEF1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" name="Rectangle 73"/>
          <p:cNvSpPr>
            <a:spLocks noChangeArrowheads="1"/>
          </p:cNvSpPr>
          <p:nvPr userDrawn="1"/>
        </p:nvSpPr>
        <p:spPr bwMode="auto">
          <a:xfrm>
            <a:off x="4514850" y="0"/>
            <a:ext cx="200025" cy="6867525"/>
          </a:xfrm>
          <a:prstGeom prst="rect">
            <a:avLst/>
          </a:prstGeom>
          <a:solidFill>
            <a:srgbClr val="F3F5F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3" name="Rectangle 74"/>
          <p:cNvSpPr>
            <a:spLocks noChangeArrowheads="1"/>
          </p:cNvSpPr>
          <p:nvPr userDrawn="1"/>
        </p:nvSpPr>
        <p:spPr bwMode="auto">
          <a:xfrm>
            <a:off x="4610100" y="0"/>
            <a:ext cx="200025" cy="6867525"/>
          </a:xfrm>
          <a:prstGeom prst="rect">
            <a:avLst/>
          </a:prstGeom>
          <a:solidFill>
            <a:srgbClr val="F8F9F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4" name="Rectangle 75"/>
          <p:cNvSpPr>
            <a:spLocks noChangeArrowheads="1"/>
          </p:cNvSpPr>
          <p:nvPr userDrawn="1"/>
        </p:nvSpPr>
        <p:spPr bwMode="auto">
          <a:xfrm>
            <a:off x="4714875" y="0"/>
            <a:ext cx="190500" cy="686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5" name="Rectangle 76"/>
          <p:cNvSpPr>
            <a:spLocks noChangeArrowheads="1"/>
          </p:cNvSpPr>
          <p:nvPr userDrawn="1"/>
        </p:nvSpPr>
        <p:spPr bwMode="auto">
          <a:xfrm>
            <a:off x="4810125" y="0"/>
            <a:ext cx="1588" cy="686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" name="Rectangle 77"/>
          <p:cNvSpPr>
            <a:spLocks noChangeArrowheads="1"/>
          </p:cNvSpPr>
          <p:nvPr userDrawn="1"/>
        </p:nvSpPr>
        <p:spPr bwMode="auto">
          <a:xfrm>
            <a:off x="1409700" y="1866900"/>
            <a:ext cx="123825" cy="30575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" name="Rectangle 78"/>
          <p:cNvSpPr>
            <a:spLocks noChangeArrowheads="1"/>
          </p:cNvSpPr>
          <p:nvPr userDrawn="1"/>
        </p:nvSpPr>
        <p:spPr bwMode="auto">
          <a:xfrm>
            <a:off x="1409700" y="1866900"/>
            <a:ext cx="247650" cy="30575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8" name="Rectangle 79"/>
          <p:cNvSpPr>
            <a:spLocks noChangeArrowheads="1"/>
          </p:cNvSpPr>
          <p:nvPr userDrawn="1"/>
        </p:nvSpPr>
        <p:spPr bwMode="auto">
          <a:xfrm>
            <a:off x="1533525" y="1866900"/>
            <a:ext cx="257175" cy="3057525"/>
          </a:xfrm>
          <a:prstGeom prst="rect">
            <a:avLst/>
          </a:prstGeom>
          <a:solidFill>
            <a:srgbClr val="05379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9" name="Rectangle 80"/>
          <p:cNvSpPr>
            <a:spLocks noChangeArrowheads="1"/>
          </p:cNvSpPr>
          <p:nvPr userDrawn="1"/>
        </p:nvSpPr>
        <p:spPr bwMode="auto">
          <a:xfrm>
            <a:off x="1657350" y="1866900"/>
            <a:ext cx="257175" cy="3057525"/>
          </a:xfrm>
          <a:prstGeom prst="rect">
            <a:avLst/>
          </a:prstGeom>
          <a:solidFill>
            <a:srgbClr val="0A3B9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" name="Rectangle 81"/>
          <p:cNvSpPr>
            <a:spLocks noChangeArrowheads="1"/>
          </p:cNvSpPr>
          <p:nvPr userDrawn="1"/>
        </p:nvSpPr>
        <p:spPr bwMode="auto">
          <a:xfrm>
            <a:off x="1790700" y="1866900"/>
            <a:ext cx="247650" cy="3057525"/>
          </a:xfrm>
          <a:prstGeom prst="rect">
            <a:avLst/>
          </a:prstGeom>
          <a:solidFill>
            <a:srgbClr val="0F3F9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" name="Rectangle 82"/>
          <p:cNvSpPr>
            <a:spLocks noChangeArrowheads="1"/>
          </p:cNvSpPr>
          <p:nvPr userDrawn="1"/>
        </p:nvSpPr>
        <p:spPr bwMode="auto">
          <a:xfrm>
            <a:off x="1914525" y="1866900"/>
            <a:ext cx="257175" cy="3057525"/>
          </a:xfrm>
          <a:prstGeom prst="rect">
            <a:avLst/>
          </a:prstGeom>
          <a:solidFill>
            <a:srgbClr val="1443A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" name="Rectangle 83"/>
          <p:cNvSpPr>
            <a:spLocks noChangeArrowheads="1"/>
          </p:cNvSpPr>
          <p:nvPr userDrawn="1"/>
        </p:nvSpPr>
        <p:spPr bwMode="auto">
          <a:xfrm>
            <a:off x="2038350" y="1866900"/>
            <a:ext cx="257175" cy="3057525"/>
          </a:xfrm>
          <a:prstGeom prst="rect">
            <a:avLst/>
          </a:prstGeom>
          <a:solidFill>
            <a:srgbClr val="1947A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3" name="Rectangle 84"/>
          <p:cNvSpPr>
            <a:spLocks noChangeArrowheads="1"/>
          </p:cNvSpPr>
          <p:nvPr userDrawn="1"/>
        </p:nvSpPr>
        <p:spPr bwMode="auto">
          <a:xfrm>
            <a:off x="2171700" y="1866900"/>
            <a:ext cx="247650" cy="3057525"/>
          </a:xfrm>
          <a:prstGeom prst="rect">
            <a:avLst/>
          </a:prstGeom>
          <a:solidFill>
            <a:srgbClr val="1E4BA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4" name="Rectangle 85"/>
          <p:cNvSpPr>
            <a:spLocks noChangeArrowheads="1"/>
          </p:cNvSpPr>
          <p:nvPr userDrawn="1"/>
        </p:nvSpPr>
        <p:spPr bwMode="auto">
          <a:xfrm>
            <a:off x="2295525" y="1866900"/>
            <a:ext cx="257175" cy="3057525"/>
          </a:xfrm>
          <a:prstGeom prst="rect">
            <a:avLst/>
          </a:prstGeom>
          <a:solidFill>
            <a:srgbClr val="234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" name="Rectangle 86"/>
          <p:cNvSpPr>
            <a:spLocks noChangeArrowheads="1"/>
          </p:cNvSpPr>
          <p:nvPr userDrawn="1"/>
        </p:nvSpPr>
        <p:spPr bwMode="auto">
          <a:xfrm>
            <a:off x="2419350" y="1866900"/>
            <a:ext cx="257175" cy="3057525"/>
          </a:xfrm>
          <a:prstGeom prst="rect">
            <a:avLst/>
          </a:prstGeom>
          <a:solidFill>
            <a:srgbClr val="2853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6" name="Rectangle 87"/>
          <p:cNvSpPr>
            <a:spLocks noChangeArrowheads="1"/>
          </p:cNvSpPr>
          <p:nvPr userDrawn="1"/>
        </p:nvSpPr>
        <p:spPr bwMode="auto">
          <a:xfrm>
            <a:off x="2552700" y="1866900"/>
            <a:ext cx="247650" cy="3057525"/>
          </a:xfrm>
          <a:prstGeom prst="rect">
            <a:avLst/>
          </a:prstGeom>
          <a:solidFill>
            <a:srgbClr val="2E57A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7" name="Rectangle 88"/>
          <p:cNvSpPr>
            <a:spLocks noChangeArrowheads="1"/>
          </p:cNvSpPr>
          <p:nvPr userDrawn="1"/>
        </p:nvSpPr>
        <p:spPr bwMode="auto">
          <a:xfrm>
            <a:off x="2676525" y="1866900"/>
            <a:ext cx="247650" cy="3057525"/>
          </a:xfrm>
          <a:prstGeom prst="rect">
            <a:avLst/>
          </a:prstGeom>
          <a:solidFill>
            <a:srgbClr val="335BA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" name="Rectangle 89"/>
          <p:cNvSpPr>
            <a:spLocks noChangeArrowheads="1"/>
          </p:cNvSpPr>
          <p:nvPr userDrawn="1"/>
        </p:nvSpPr>
        <p:spPr bwMode="auto">
          <a:xfrm>
            <a:off x="2800350" y="1866900"/>
            <a:ext cx="257175" cy="3057525"/>
          </a:xfrm>
          <a:prstGeom prst="rect">
            <a:avLst/>
          </a:prstGeom>
          <a:solidFill>
            <a:srgbClr val="385FA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9" name="Rectangle 90"/>
          <p:cNvSpPr>
            <a:spLocks noChangeArrowheads="1"/>
          </p:cNvSpPr>
          <p:nvPr userDrawn="1"/>
        </p:nvSpPr>
        <p:spPr bwMode="auto">
          <a:xfrm>
            <a:off x="2924175" y="1866900"/>
            <a:ext cx="257175" cy="3057525"/>
          </a:xfrm>
          <a:prstGeom prst="rect">
            <a:avLst/>
          </a:prstGeom>
          <a:solidFill>
            <a:srgbClr val="3D63B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0" name="Rectangle 91"/>
          <p:cNvSpPr>
            <a:spLocks noChangeArrowheads="1"/>
          </p:cNvSpPr>
          <p:nvPr userDrawn="1"/>
        </p:nvSpPr>
        <p:spPr bwMode="auto">
          <a:xfrm>
            <a:off x="3057525" y="1866900"/>
            <a:ext cx="247650" cy="3057525"/>
          </a:xfrm>
          <a:prstGeom prst="rect">
            <a:avLst/>
          </a:prstGeom>
          <a:solidFill>
            <a:srgbClr val="4369B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" name="Rectangle 92"/>
          <p:cNvSpPr>
            <a:spLocks noChangeArrowheads="1"/>
          </p:cNvSpPr>
          <p:nvPr userDrawn="1"/>
        </p:nvSpPr>
        <p:spPr bwMode="auto">
          <a:xfrm>
            <a:off x="3181350" y="1866900"/>
            <a:ext cx="257175" cy="3057525"/>
          </a:xfrm>
          <a:prstGeom prst="rect">
            <a:avLst/>
          </a:prstGeom>
          <a:solidFill>
            <a:srgbClr val="486DB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" name="Rectangle 93"/>
          <p:cNvSpPr>
            <a:spLocks noChangeArrowheads="1"/>
          </p:cNvSpPr>
          <p:nvPr userDrawn="1"/>
        </p:nvSpPr>
        <p:spPr bwMode="auto">
          <a:xfrm>
            <a:off x="3305175" y="1866900"/>
            <a:ext cx="257175" cy="3057525"/>
          </a:xfrm>
          <a:prstGeom prst="rect">
            <a:avLst/>
          </a:prstGeom>
          <a:solidFill>
            <a:srgbClr val="4D71B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3" name="Rectangle 94"/>
          <p:cNvSpPr>
            <a:spLocks noChangeArrowheads="1"/>
          </p:cNvSpPr>
          <p:nvPr userDrawn="1"/>
        </p:nvSpPr>
        <p:spPr bwMode="auto">
          <a:xfrm>
            <a:off x="3438525" y="1866900"/>
            <a:ext cx="247650" cy="3057525"/>
          </a:xfrm>
          <a:prstGeom prst="rect">
            <a:avLst/>
          </a:prstGeom>
          <a:solidFill>
            <a:srgbClr val="5275B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4" name="Rectangle 95"/>
          <p:cNvSpPr>
            <a:spLocks noChangeArrowheads="1"/>
          </p:cNvSpPr>
          <p:nvPr userDrawn="1"/>
        </p:nvSpPr>
        <p:spPr bwMode="auto">
          <a:xfrm>
            <a:off x="3562350" y="1866900"/>
            <a:ext cx="257175" cy="3057525"/>
          </a:xfrm>
          <a:prstGeom prst="rect">
            <a:avLst/>
          </a:prstGeom>
          <a:solidFill>
            <a:srgbClr val="5879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5" name="Rectangle 96"/>
          <p:cNvSpPr>
            <a:spLocks noChangeArrowheads="1"/>
          </p:cNvSpPr>
          <p:nvPr userDrawn="1"/>
        </p:nvSpPr>
        <p:spPr bwMode="auto">
          <a:xfrm>
            <a:off x="3686175" y="1866900"/>
            <a:ext cx="257175" cy="3057525"/>
          </a:xfrm>
          <a:prstGeom prst="rect">
            <a:avLst/>
          </a:prstGeom>
          <a:solidFill>
            <a:srgbClr val="5D7D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6" name="Rectangle 97"/>
          <p:cNvSpPr>
            <a:spLocks noChangeArrowheads="1"/>
          </p:cNvSpPr>
          <p:nvPr userDrawn="1"/>
        </p:nvSpPr>
        <p:spPr bwMode="auto">
          <a:xfrm>
            <a:off x="3819525" y="1866900"/>
            <a:ext cx="247650" cy="3057525"/>
          </a:xfrm>
          <a:prstGeom prst="rect">
            <a:avLst/>
          </a:prstGeom>
          <a:solidFill>
            <a:srgbClr val="628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" name="Rectangle 98"/>
          <p:cNvSpPr>
            <a:spLocks noChangeArrowheads="1"/>
          </p:cNvSpPr>
          <p:nvPr userDrawn="1"/>
        </p:nvSpPr>
        <p:spPr bwMode="auto">
          <a:xfrm>
            <a:off x="3943350" y="1866900"/>
            <a:ext cx="257175" cy="3057525"/>
          </a:xfrm>
          <a:prstGeom prst="rect">
            <a:avLst/>
          </a:prstGeom>
          <a:solidFill>
            <a:srgbClr val="6785C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8" name="Rectangle 99"/>
          <p:cNvSpPr>
            <a:spLocks noChangeArrowheads="1"/>
          </p:cNvSpPr>
          <p:nvPr userDrawn="1"/>
        </p:nvSpPr>
        <p:spPr bwMode="auto">
          <a:xfrm>
            <a:off x="4067175" y="1866900"/>
            <a:ext cx="257175" cy="3057525"/>
          </a:xfrm>
          <a:prstGeom prst="rect">
            <a:avLst/>
          </a:prstGeom>
          <a:solidFill>
            <a:srgbClr val="6C89C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9" name="Rectangle 100"/>
          <p:cNvSpPr>
            <a:spLocks noChangeArrowheads="1"/>
          </p:cNvSpPr>
          <p:nvPr userDrawn="1"/>
        </p:nvSpPr>
        <p:spPr bwMode="auto">
          <a:xfrm>
            <a:off x="4200525" y="1866900"/>
            <a:ext cx="247650" cy="3057525"/>
          </a:xfrm>
          <a:prstGeom prst="rect">
            <a:avLst/>
          </a:prstGeom>
          <a:solidFill>
            <a:srgbClr val="718D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0" name="Rectangle 101"/>
          <p:cNvSpPr>
            <a:spLocks noChangeArrowheads="1"/>
          </p:cNvSpPr>
          <p:nvPr userDrawn="1"/>
        </p:nvSpPr>
        <p:spPr bwMode="auto">
          <a:xfrm>
            <a:off x="4324350" y="1866900"/>
            <a:ext cx="257175" cy="3057525"/>
          </a:xfrm>
          <a:prstGeom prst="rect">
            <a:avLst/>
          </a:prstGeom>
          <a:solidFill>
            <a:srgbClr val="7691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" name="Rectangle 102"/>
          <p:cNvSpPr>
            <a:spLocks noChangeArrowheads="1"/>
          </p:cNvSpPr>
          <p:nvPr userDrawn="1"/>
        </p:nvSpPr>
        <p:spPr bwMode="auto">
          <a:xfrm>
            <a:off x="4448175" y="1866900"/>
            <a:ext cx="257175" cy="3057525"/>
          </a:xfrm>
          <a:prstGeom prst="rect">
            <a:avLst/>
          </a:prstGeom>
          <a:solidFill>
            <a:srgbClr val="7B95C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" name="Rectangle 103"/>
          <p:cNvSpPr>
            <a:spLocks noChangeArrowheads="1"/>
          </p:cNvSpPr>
          <p:nvPr userDrawn="1"/>
        </p:nvSpPr>
        <p:spPr bwMode="auto">
          <a:xfrm>
            <a:off x="4581525" y="1866900"/>
            <a:ext cx="247650" cy="3057525"/>
          </a:xfrm>
          <a:prstGeom prst="rect">
            <a:avLst/>
          </a:prstGeom>
          <a:solidFill>
            <a:srgbClr val="829B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3" name="Rectangle 104"/>
          <p:cNvSpPr>
            <a:spLocks noChangeArrowheads="1"/>
          </p:cNvSpPr>
          <p:nvPr userDrawn="1"/>
        </p:nvSpPr>
        <p:spPr bwMode="auto">
          <a:xfrm>
            <a:off x="4705350" y="1866900"/>
            <a:ext cx="247650" cy="3057525"/>
          </a:xfrm>
          <a:prstGeom prst="rect">
            <a:avLst/>
          </a:prstGeom>
          <a:solidFill>
            <a:srgbClr val="879F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4" name="Rectangle 105"/>
          <p:cNvSpPr>
            <a:spLocks noChangeArrowheads="1"/>
          </p:cNvSpPr>
          <p:nvPr userDrawn="1"/>
        </p:nvSpPr>
        <p:spPr bwMode="auto">
          <a:xfrm>
            <a:off x="4829175" y="1866900"/>
            <a:ext cx="257175" cy="3057525"/>
          </a:xfrm>
          <a:prstGeom prst="rect">
            <a:avLst/>
          </a:prstGeom>
          <a:solidFill>
            <a:srgbClr val="8CA3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5" name="Rectangle 106"/>
          <p:cNvSpPr>
            <a:spLocks noChangeArrowheads="1"/>
          </p:cNvSpPr>
          <p:nvPr userDrawn="1"/>
        </p:nvSpPr>
        <p:spPr bwMode="auto">
          <a:xfrm>
            <a:off x="4953000" y="1866900"/>
            <a:ext cx="257175" cy="3057525"/>
          </a:xfrm>
          <a:prstGeom prst="rect">
            <a:avLst/>
          </a:prstGeom>
          <a:solidFill>
            <a:srgbClr val="91A7D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6" name="Rectangle 107"/>
          <p:cNvSpPr>
            <a:spLocks noChangeArrowheads="1"/>
          </p:cNvSpPr>
          <p:nvPr userDrawn="1"/>
        </p:nvSpPr>
        <p:spPr bwMode="auto">
          <a:xfrm>
            <a:off x="5086350" y="1866900"/>
            <a:ext cx="247650" cy="3057525"/>
          </a:xfrm>
          <a:prstGeom prst="rect">
            <a:avLst/>
          </a:prstGeom>
          <a:solidFill>
            <a:srgbClr val="96AB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7" name="Rectangle 108"/>
          <p:cNvSpPr>
            <a:spLocks noChangeArrowheads="1"/>
          </p:cNvSpPr>
          <p:nvPr userDrawn="1"/>
        </p:nvSpPr>
        <p:spPr bwMode="auto">
          <a:xfrm>
            <a:off x="5210175" y="1866900"/>
            <a:ext cx="257175" cy="3057525"/>
          </a:xfrm>
          <a:prstGeom prst="rect">
            <a:avLst/>
          </a:prstGeom>
          <a:solidFill>
            <a:srgbClr val="9BAFD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8" name="Rectangle 109"/>
          <p:cNvSpPr>
            <a:spLocks noChangeArrowheads="1"/>
          </p:cNvSpPr>
          <p:nvPr userDrawn="1"/>
        </p:nvSpPr>
        <p:spPr bwMode="auto">
          <a:xfrm>
            <a:off x="5334000" y="1866900"/>
            <a:ext cx="257175" cy="3057525"/>
          </a:xfrm>
          <a:prstGeom prst="rect">
            <a:avLst/>
          </a:prstGeom>
          <a:solidFill>
            <a:srgbClr val="A0B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9" name="Rectangle 110"/>
          <p:cNvSpPr>
            <a:spLocks noChangeArrowheads="1"/>
          </p:cNvSpPr>
          <p:nvPr userDrawn="1"/>
        </p:nvSpPr>
        <p:spPr bwMode="auto">
          <a:xfrm>
            <a:off x="5467350" y="1866900"/>
            <a:ext cx="247650" cy="3057525"/>
          </a:xfrm>
          <a:prstGeom prst="rect">
            <a:avLst/>
          </a:prstGeom>
          <a:solidFill>
            <a:srgbClr val="A5B7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0" name="Rectangle 111"/>
          <p:cNvSpPr>
            <a:spLocks noChangeArrowheads="1"/>
          </p:cNvSpPr>
          <p:nvPr userDrawn="1"/>
        </p:nvSpPr>
        <p:spPr bwMode="auto">
          <a:xfrm>
            <a:off x="5591175" y="1866900"/>
            <a:ext cx="257175" cy="3057525"/>
          </a:xfrm>
          <a:prstGeom prst="rect">
            <a:avLst/>
          </a:prstGeom>
          <a:solidFill>
            <a:srgbClr val="ABBB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" name="Rectangle 112"/>
          <p:cNvSpPr>
            <a:spLocks noChangeArrowheads="1"/>
          </p:cNvSpPr>
          <p:nvPr userDrawn="1"/>
        </p:nvSpPr>
        <p:spPr bwMode="auto">
          <a:xfrm>
            <a:off x="5715000" y="1866900"/>
            <a:ext cx="257175" cy="3057525"/>
          </a:xfrm>
          <a:prstGeom prst="rect">
            <a:avLst/>
          </a:prstGeom>
          <a:solidFill>
            <a:srgbClr val="B0B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" name="Rectangle 113"/>
          <p:cNvSpPr>
            <a:spLocks noChangeArrowheads="1"/>
          </p:cNvSpPr>
          <p:nvPr userDrawn="1"/>
        </p:nvSpPr>
        <p:spPr bwMode="auto">
          <a:xfrm>
            <a:off x="5848350" y="1866900"/>
            <a:ext cx="247650" cy="3057525"/>
          </a:xfrm>
          <a:prstGeom prst="rect">
            <a:avLst/>
          </a:prstGeom>
          <a:solidFill>
            <a:srgbClr val="B5C3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3" name="Rectangle 114"/>
          <p:cNvSpPr>
            <a:spLocks noChangeArrowheads="1"/>
          </p:cNvSpPr>
          <p:nvPr userDrawn="1"/>
        </p:nvSpPr>
        <p:spPr bwMode="auto">
          <a:xfrm>
            <a:off x="5972175" y="1866900"/>
            <a:ext cx="257175" cy="3057525"/>
          </a:xfrm>
          <a:prstGeom prst="rect">
            <a:avLst/>
          </a:prstGeom>
          <a:solidFill>
            <a:srgbClr val="BAC7E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4" name="Rectangle 115"/>
          <p:cNvSpPr>
            <a:spLocks noChangeArrowheads="1"/>
          </p:cNvSpPr>
          <p:nvPr userDrawn="1"/>
        </p:nvSpPr>
        <p:spPr bwMode="auto">
          <a:xfrm>
            <a:off x="6096000" y="1866900"/>
            <a:ext cx="257175" cy="3057525"/>
          </a:xfrm>
          <a:prstGeom prst="rect">
            <a:avLst/>
          </a:prstGeom>
          <a:solidFill>
            <a:srgbClr val="C0CD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" name="Rectangle 116"/>
          <p:cNvSpPr>
            <a:spLocks noChangeArrowheads="1"/>
          </p:cNvSpPr>
          <p:nvPr userDrawn="1"/>
        </p:nvSpPr>
        <p:spPr bwMode="auto">
          <a:xfrm>
            <a:off x="6229350" y="1866900"/>
            <a:ext cx="247650" cy="3057525"/>
          </a:xfrm>
          <a:prstGeom prst="rect">
            <a:avLst/>
          </a:prstGeom>
          <a:solidFill>
            <a:srgbClr val="C5D1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6" name="Rectangle 117"/>
          <p:cNvSpPr>
            <a:spLocks noChangeArrowheads="1"/>
          </p:cNvSpPr>
          <p:nvPr userDrawn="1"/>
        </p:nvSpPr>
        <p:spPr bwMode="auto">
          <a:xfrm>
            <a:off x="6353175" y="1866900"/>
            <a:ext cx="257175" cy="3057525"/>
          </a:xfrm>
          <a:prstGeom prst="rect">
            <a:avLst/>
          </a:prstGeom>
          <a:solidFill>
            <a:srgbClr val="CAD5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7" name="Rectangle 118"/>
          <p:cNvSpPr>
            <a:spLocks noChangeArrowheads="1"/>
          </p:cNvSpPr>
          <p:nvPr userDrawn="1"/>
        </p:nvSpPr>
        <p:spPr bwMode="auto">
          <a:xfrm>
            <a:off x="6477000" y="1866900"/>
            <a:ext cx="257175" cy="3057525"/>
          </a:xfrm>
          <a:prstGeom prst="rect">
            <a:avLst/>
          </a:prstGeom>
          <a:solidFill>
            <a:srgbClr val="CFD9E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8" name="Rectangle 119"/>
          <p:cNvSpPr>
            <a:spLocks noChangeArrowheads="1"/>
          </p:cNvSpPr>
          <p:nvPr userDrawn="1"/>
        </p:nvSpPr>
        <p:spPr bwMode="auto">
          <a:xfrm>
            <a:off x="6610350" y="1866900"/>
            <a:ext cx="247650" cy="3057525"/>
          </a:xfrm>
          <a:prstGeom prst="rect">
            <a:avLst/>
          </a:prstGeom>
          <a:solidFill>
            <a:srgbClr val="D5DDE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" name="Rectangle 120"/>
          <p:cNvSpPr>
            <a:spLocks noChangeArrowheads="1"/>
          </p:cNvSpPr>
          <p:nvPr userDrawn="1"/>
        </p:nvSpPr>
        <p:spPr bwMode="auto">
          <a:xfrm>
            <a:off x="6734175" y="1866900"/>
            <a:ext cx="257175" cy="3057525"/>
          </a:xfrm>
          <a:prstGeom prst="rect">
            <a:avLst/>
          </a:prstGeom>
          <a:solidFill>
            <a:srgbClr val="DAE1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" name="Rectangle 121"/>
          <p:cNvSpPr>
            <a:spLocks noChangeArrowheads="1"/>
          </p:cNvSpPr>
          <p:nvPr userDrawn="1"/>
        </p:nvSpPr>
        <p:spPr bwMode="auto">
          <a:xfrm>
            <a:off x="6858000" y="1866900"/>
            <a:ext cx="257175" cy="3057525"/>
          </a:xfrm>
          <a:prstGeom prst="rect">
            <a:avLst/>
          </a:prstGeom>
          <a:solidFill>
            <a:srgbClr val="DFE5F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" name="Rectangle 122"/>
          <p:cNvSpPr>
            <a:spLocks noChangeArrowheads="1"/>
          </p:cNvSpPr>
          <p:nvPr userDrawn="1"/>
        </p:nvSpPr>
        <p:spPr bwMode="auto">
          <a:xfrm>
            <a:off x="6991350" y="1866900"/>
            <a:ext cx="247650" cy="3057525"/>
          </a:xfrm>
          <a:prstGeom prst="rect">
            <a:avLst/>
          </a:prstGeom>
          <a:solidFill>
            <a:srgbClr val="E4E9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" name="Rectangle 123"/>
          <p:cNvSpPr>
            <a:spLocks noChangeArrowheads="1"/>
          </p:cNvSpPr>
          <p:nvPr userDrawn="1"/>
        </p:nvSpPr>
        <p:spPr bwMode="auto">
          <a:xfrm>
            <a:off x="7115175" y="1866900"/>
            <a:ext cx="247650" cy="3057525"/>
          </a:xfrm>
          <a:prstGeom prst="rect">
            <a:avLst/>
          </a:prstGeom>
          <a:solidFill>
            <a:srgbClr val="E9EDF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" name="Rectangle 124"/>
          <p:cNvSpPr>
            <a:spLocks noChangeArrowheads="1"/>
          </p:cNvSpPr>
          <p:nvPr userDrawn="1"/>
        </p:nvSpPr>
        <p:spPr bwMode="auto">
          <a:xfrm>
            <a:off x="7239000" y="1866900"/>
            <a:ext cx="257175" cy="3057525"/>
          </a:xfrm>
          <a:prstGeom prst="rect">
            <a:avLst/>
          </a:prstGeom>
          <a:solidFill>
            <a:srgbClr val="EEF1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" name="Rectangle 125"/>
          <p:cNvSpPr>
            <a:spLocks noChangeArrowheads="1"/>
          </p:cNvSpPr>
          <p:nvPr userDrawn="1"/>
        </p:nvSpPr>
        <p:spPr bwMode="auto">
          <a:xfrm>
            <a:off x="7362825" y="1866900"/>
            <a:ext cx="257175" cy="3057525"/>
          </a:xfrm>
          <a:prstGeom prst="rect">
            <a:avLst/>
          </a:prstGeom>
          <a:solidFill>
            <a:srgbClr val="F3F5F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" name="Rectangle 126"/>
          <p:cNvSpPr>
            <a:spLocks noChangeArrowheads="1"/>
          </p:cNvSpPr>
          <p:nvPr userDrawn="1"/>
        </p:nvSpPr>
        <p:spPr bwMode="auto">
          <a:xfrm>
            <a:off x="7496175" y="1866900"/>
            <a:ext cx="247650" cy="3057525"/>
          </a:xfrm>
          <a:prstGeom prst="rect">
            <a:avLst/>
          </a:prstGeom>
          <a:solidFill>
            <a:srgbClr val="F8F9F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6" name="Rectangle 127"/>
          <p:cNvSpPr>
            <a:spLocks noChangeArrowheads="1"/>
          </p:cNvSpPr>
          <p:nvPr userDrawn="1"/>
        </p:nvSpPr>
        <p:spPr bwMode="auto">
          <a:xfrm>
            <a:off x="7620000" y="1866900"/>
            <a:ext cx="257175" cy="305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" name="Rectangle 128"/>
          <p:cNvSpPr>
            <a:spLocks noChangeArrowheads="1"/>
          </p:cNvSpPr>
          <p:nvPr userDrawn="1"/>
        </p:nvSpPr>
        <p:spPr bwMode="auto">
          <a:xfrm>
            <a:off x="7743825" y="1866900"/>
            <a:ext cx="1588" cy="305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8" name="Freeform 129"/>
          <p:cNvSpPr>
            <a:spLocks/>
          </p:cNvSpPr>
          <p:nvPr userDrawn="1"/>
        </p:nvSpPr>
        <p:spPr bwMode="auto">
          <a:xfrm>
            <a:off x="1076325" y="5353050"/>
            <a:ext cx="7305675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7" y="0"/>
              </a:cxn>
              <a:cxn ang="0">
                <a:pos x="767" y="128"/>
              </a:cxn>
              <a:cxn ang="0">
                <a:pos x="0" y="128"/>
              </a:cxn>
              <a:cxn ang="0">
                <a:pos x="0" y="0"/>
              </a:cxn>
            </a:cxnLst>
            <a:rect l="0" t="0" r="r" b="b"/>
            <a:pathLst>
              <a:path w="767" h="128">
                <a:moveTo>
                  <a:pt x="0" y="0"/>
                </a:moveTo>
                <a:lnTo>
                  <a:pt x="767" y="0"/>
                </a:lnTo>
                <a:lnTo>
                  <a:pt x="767" y="128"/>
                </a:lnTo>
                <a:lnTo>
                  <a:pt x="0" y="128"/>
                </a:lnTo>
                <a:cubicBezTo>
                  <a:pt x="0" y="85"/>
                  <a:pt x="0" y="42"/>
                  <a:pt x="0" y="0"/>
                </a:cubicBezTo>
                <a:close/>
              </a:path>
            </a:pathLst>
          </a:custGeom>
          <a:solidFill>
            <a:srgbClr val="E5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1403350" y="1828800"/>
            <a:ext cx="7588250" cy="311308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373688"/>
            <a:ext cx="7200900" cy="11509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1405-EDE3-4BD1-97B2-6B0314E26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1963" y="188913"/>
            <a:ext cx="1874837" cy="56784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87450" y="188913"/>
            <a:ext cx="5472113" cy="56784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E495-E910-4464-A464-3B06DB0B7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88913"/>
            <a:ext cx="7499350" cy="1079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7450" y="1484313"/>
            <a:ext cx="3673475" cy="4383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3325" y="1484313"/>
            <a:ext cx="3673475" cy="4383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70A3-C661-4109-BD51-4837E220E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E061-D007-4410-BA77-EB7317AD8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5952E-A5BD-40B0-949C-A4CD38044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1484313"/>
            <a:ext cx="367347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3325" y="1484313"/>
            <a:ext cx="367347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8814-154C-4080-8951-9391CA2D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F7B15-7E47-4B9C-BBD2-BA7474E7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D42F-8C65-4801-83EC-5561FAB28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DEE8D-FD67-42F3-ABEA-D742B7ACE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76C3-9BC5-4076-9C18-6D8DEB12D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9F0B8-1ED3-4071-85E1-00433BDCE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E8E8F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Graphic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3214688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1A40A8A-1F35-4E09-A0ED-5D781FE7F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88913"/>
            <a:ext cx="74993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4313"/>
            <a:ext cx="7499350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245225"/>
            <a:ext cx="1800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lib.spbstu.ru/" TargetMode="External"/><Relationship Id="rId2" Type="http://schemas.openxmlformats.org/officeDocument/2006/relationships/hyperlink" Target="mailto:akedrin@unilib.spbst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412875"/>
            <a:ext cx="8353425" cy="3529013"/>
          </a:xfrm>
          <a:solidFill>
            <a:srgbClr val="6699FF"/>
          </a:solidFill>
        </p:spPr>
        <p:txBody>
          <a:bodyPr/>
          <a:lstStyle/>
          <a:p>
            <a:pPr algn="ctr"/>
            <a:r>
              <a:rPr lang="ru-RU" sz="4800" b="1" dirty="0" smtClean="0"/>
              <a:t>На пути от АБИС к корпоративным ЭБС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900" b="1" dirty="0" smtClean="0"/>
              <a:t>Андрей Кедрин</a:t>
            </a:r>
            <a:endParaRPr lang="en-US" sz="29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ведущий программист, Санкт-Петербургский государственный политехнический университет</a:t>
            </a:r>
            <a:endParaRPr lang="en-US" sz="2400" dirty="0" smtClean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043608" y="188640"/>
            <a:ext cx="74888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X</a:t>
            </a:r>
            <a:r>
              <a:rPr lang="en-US" dirty="0" smtClean="0"/>
              <a:t>II</a:t>
            </a:r>
            <a:r>
              <a:rPr lang="ru-RU" dirty="0" smtClean="0"/>
              <a:t> Международная научно-практическая конференция </a:t>
            </a:r>
            <a:r>
              <a:rPr lang="ru-RU" dirty="0"/>
              <a:t>и </a:t>
            </a:r>
            <a:r>
              <a:rPr lang="ru-RU" dirty="0" smtClean="0"/>
              <a:t>выставка </a:t>
            </a:r>
            <a:r>
              <a:rPr lang="ru-RU" dirty="0"/>
              <a:t>«Корпоративные библиотечные системы: технологии и инновации»</a:t>
            </a:r>
            <a:endParaRPr lang="en-US" dirty="0"/>
          </a:p>
          <a:p>
            <a:r>
              <a:rPr lang="ru-RU" dirty="0" smtClean="0"/>
              <a:t>2</a:t>
            </a:r>
            <a:r>
              <a:rPr lang="en-US" dirty="0" smtClean="0"/>
              <a:t>3-29</a:t>
            </a:r>
            <a:r>
              <a:rPr lang="ru-RU" dirty="0" smtClean="0"/>
              <a:t> июня</a:t>
            </a:r>
            <a:r>
              <a:rPr lang="en-US" dirty="0" smtClean="0"/>
              <a:t> </a:t>
            </a:r>
            <a:r>
              <a:rPr lang="ru-RU" dirty="0" smtClean="0"/>
              <a:t>201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/>
              <a:t>г.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создания корпоративной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96944" cy="5257055"/>
          </a:xfrm>
        </p:spPr>
        <p:txBody>
          <a:bodyPr/>
          <a:lstStyle/>
          <a:p>
            <a:pPr lvl="0"/>
            <a:r>
              <a:rPr lang="ru-RU" dirty="0" smtClean="0"/>
              <a:t>Гибридный вариант: некоторые организации размещают ресурсы непосредственно на </a:t>
            </a:r>
            <a:r>
              <a:rPr lang="en-US" dirty="0" smtClean="0"/>
              <a:t>web</a:t>
            </a:r>
            <a:r>
              <a:rPr lang="ru-RU" dirty="0" smtClean="0"/>
              <a:t>-сайте корпоративной ЭБС, а другие – в своих собственных ЭБС</a:t>
            </a:r>
            <a:endParaRPr lang="en-US" dirty="0" smtClean="0"/>
          </a:p>
          <a:p>
            <a:pPr lvl="1"/>
            <a:r>
              <a:rPr lang="ru-RU" dirty="0" smtClean="0"/>
              <a:t>Каждый участник корпорации выбирает стратегию размещения ресурсов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корпоративных ЭБС в 2014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ru-RU" sz="2800" dirty="0" smtClean="0"/>
              <a:t>ЭБС </a:t>
            </a:r>
            <a:r>
              <a:rPr lang="ru-RU" sz="2800" dirty="0" smtClean="0"/>
              <a:t>Ассоциации «Электронное образование Республики Башкортостан» </a:t>
            </a:r>
            <a:endParaRPr lang="ru-RU" sz="2800" dirty="0" smtClean="0"/>
          </a:p>
          <a:p>
            <a:pPr lvl="1"/>
            <a:r>
              <a:rPr lang="ru-RU" sz="2400" dirty="0" smtClean="0"/>
              <a:t>организации </a:t>
            </a:r>
            <a:r>
              <a:rPr lang="ru-RU" sz="2400" dirty="0" smtClean="0"/>
              <a:t>в основном будут размещать электронные ресурсы на сайте корпорации в едином хранилище, но в некоторых случаях организации оставят ресурсы в своих собственных ЭБС</a:t>
            </a:r>
          </a:p>
          <a:p>
            <a:r>
              <a:rPr lang="ru-RU" sz="2800" dirty="0" smtClean="0"/>
              <a:t>ЭБС </a:t>
            </a:r>
            <a:r>
              <a:rPr lang="ru-RU" sz="2800" dirty="0" smtClean="0"/>
              <a:t>Консорциума аэрокосмических вузов России </a:t>
            </a:r>
            <a:endParaRPr lang="ru-RU" sz="2800" dirty="0" smtClean="0"/>
          </a:p>
          <a:p>
            <a:pPr lvl="1"/>
            <a:r>
              <a:rPr lang="ru-RU" sz="2400" dirty="0" smtClean="0"/>
              <a:t>Каждый </a:t>
            </a:r>
            <a:r>
              <a:rPr lang="ru-RU" sz="2400" dirty="0" smtClean="0"/>
              <a:t>вуз размещает ресурсы в своей собственной ЭБС, а сайт консорциума предоставит пользователям единую точку </a:t>
            </a:r>
            <a:r>
              <a:rPr lang="ru-RU" sz="2400" dirty="0" smtClean="0"/>
              <a:t>доступа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 для интеграции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ru-RU" dirty="0" smtClean="0"/>
              <a:t>Метаданные</a:t>
            </a:r>
            <a:endParaRPr lang="en-US" dirty="0" smtClean="0"/>
          </a:p>
          <a:p>
            <a:r>
              <a:rPr lang="ru-RU" dirty="0" smtClean="0"/>
              <a:t>Единый вход в систему (</a:t>
            </a:r>
            <a:r>
              <a:rPr lang="en-US" dirty="0" smtClean="0"/>
              <a:t>SSO, Single Sign-On)</a:t>
            </a:r>
          </a:p>
          <a:p>
            <a:r>
              <a:rPr lang="ru-RU" dirty="0" smtClean="0"/>
              <a:t>Поисковые образы документов</a:t>
            </a:r>
            <a:endParaRPr lang="en-US" dirty="0" smtClean="0"/>
          </a:p>
          <a:p>
            <a:r>
              <a:rPr lang="en-US" dirty="0" smtClean="0"/>
              <a:t>XML-</a:t>
            </a:r>
            <a:r>
              <a:rPr lang="ru-RU" dirty="0" smtClean="0"/>
              <a:t>паспорт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 для интеграции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ru-RU" dirty="0" smtClean="0"/>
              <a:t>Метаданные</a:t>
            </a:r>
          </a:p>
          <a:p>
            <a:pPr lvl="1"/>
            <a:r>
              <a:rPr lang="ru-RU" dirty="0" smtClean="0"/>
              <a:t>Метаданные ресурсов необходимы для того, чтобы ресурсы были представлены на web-сайте сводной ЭБС, в том числе для обеспечения возможности поиска по метаданным</a:t>
            </a:r>
          </a:p>
          <a:p>
            <a:pPr lvl="1"/>
            <a:r>
              <a:rPr lang="ru-RU" dirty="0" smtClean="0"/>
              <a:t>Протокол </a:t>
            </a:r>
            <a:r>
              <a:rPr lang="en-US" dirty="0" smtClean="0"/>
              <a:t>Z39.50 </a:t>
            </a:r>
            <a:r>
              <a:rPr lang="ru-RU" dirty="0" smtClean="0"/>
              <a:t>или файл </a:t>
            </a:r>
            <a:r>
              <a:rPr lang="en-US" dirty="0" smtClean="0"/>
              <a:t>ISO 2709 </a:t>
            </a:r>
            <a:r>
              <a:rPr lang="ru-RU" dirty="0" smtClean="0"/>
              <a:t>по протоколу </a:t>
            </a:r>
            <a:r>
              <a:rPr lang="en-US" dirty="0" smtClean="0"/>
              <a:t>HTTP/FTP</a:t>
            </a:r>
          </a:p>
          <a:p>
            <a:pPr lvl="1"/>
            <a:r>
              <a:rPr lang="ru-RU" dirty="0" smtClean="0"/>
              <a:t>Формат </a:t>
            </a:r>
            <a:r>
              <a:rPr lang="en-US" dirty="0" smtClean="0"/>
              <a:t>RUSMARC, </a:t>
            </a:r>
            <a:r>
              <a:rPr lang="ru-RU" dirty="0" smtClean="0"/>
              <a:t>кодировка </a:t>
            </a:r>
            <a:r>
              <a:rPr lang="en-US" dirty="0" smtClean="0"/>
              <a:t>UTF-8</a:t>
            </a:r>
          </a:p>
          <a:p>
            <a:pPr lvl="1"/>
            <a:r>
              <a:rPr lang="ru-RU" dirty="0" smtClean="0"/>
              <a:t>Поле 856</a:t>
            </a:r>
            <a:r>
              <a:rPr lang="en-US" dirty="0" smtClean="0"/>
              <a:t>$u – </a:t>
            </a:r>
            <a:r>
              <a:rPr lang="ru-RU" dirty="0" smtClean="0"/>
              <a:t>адрес ресурса, поле </a:t>
            </a:r>
            <a:r>
              <a:rPr lang="en-US" dirty="0" smtClean="0"/>
              <a:t>333$a – </a:t>
            </a:r>
            <a:r>
              <a:rPr lang="ru-RU" dirty="0" smtClean="0"/>
              <a:t>права доступа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 для интеграции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ru-RU" dirty="0" smtClean="0"/>
              <a:t>Единый вход в систему (</a:t>
            </a:r>
            <a:r>
              <a:rPr lang="en-US" dirty="0" smtClean="0"/>
              <a:t>SSO, Single Sign-On)</a:t>
            </a:r>
          </a:p>
          <a:p>
            <a:pPr lvl="1"/>
            <a:r>
              <a:rPr lang="ru-RU" dirty="0" smtClean="0"/>
              <a:t>Портал ЭБС организации-участника должен выступать в качестве сервис-провайдера (</a:t>
            </a:r>
            <a:r>
              <a:rPr lang="en-US" dirty="0" smtClean="0"/>
              <a:t>service provider</a:t>
            </a:r>
            <a:r>
              <a:rPr lang="ru-RU" dirty="0" smtClean="0"/>
              <a:t>) </a:t>
            </a:r>
            <a:r>
              <a:rPr lang="en-US" dirty="0" smtClean="0"/>
              <a:t>SAML 2.0</a:t>
            </a:r>
            <a:r>
              <a:rPr lang="ru-RU" dirty="0" smtClean="0"/>
              <a:t> с поддержкой </a:t>
            </a:r>
            <a:r>
              <a:rPr lang="ru-RU" dirty="0" smtClean="0"/>
              <a:t>аутентификаци</a:t>
            </a:r>
            <a:r>
              <a:rPr lang="ru-RU" dirty="0" smtClean="0"/>
              <a:t>и</a:t>
            </a:r>
            <a:r>
              <a:rPr lang="ru-RU" dirty="0" smtClean="0"/>
              <a:t> </a:t>
            </a:r>
            <a:r>
              <a:rPr lang="ru-RU" dirty="0" smtClean="0"/>
              <a:t>пользователей всех организаций-участников корпоративной ЭБС</a:t>
            </a:r>
            <a:endParaRPr lang="en-US" dirty="0" smtClean="0"/>
          </a:p>
          <a:p>
            <a:pPr lvl="1"/>
            <a:r>
              <a:rPr lang="ru-RU" dirty="0" smtClean="0"/>
              <a:t>Сайт в роли провайдера идентификации (</a:t>
            </a:r>
            <a:r>
              <a:rPr lang="en-US" dirty="0" smtClean="0"/>
              <a:t>identity provider</a:t>
            </a:r>
            <a:r>
              <a:rPr lang="ru-RU" dirty="0" smtClean="0"/>
              <a:t>)</a:t>
            </a:r>
            <a:r>
              <a:rPr lang="en-US" dirty="0" smtClean="0"/>
              <a:t> SAML 2.0 </a:t>
            </a:r>
            <a:r>
              <a:rPr lang="ru-RU" dirty="0" smtClean="0"/>
              <a:t>для аутентификации пользователей организации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 для интеграции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ru-RU" dirty="0" smtClean="0"/>
              <a:t>Поисковые образы документов</a:t>
            </a:r>
            <a:endParaRPr lang="en-US" dirty="0" smtClean="0"/>
          </a:p>
          <a:p>
            <a:pPr lvl="1"/>
            <a:r>
              <a:rPr lang="en-US" dirty="0" smtClean="0"/>
              <a:t>Web-</a:t>
            </a:r>
            <a:r>
              <a:rPr lang="ru-RU" dirty="0" smtClean="0"/>
              <a:t>сервис, возвращающий поисковые образы документов (ПОД) для построения поискового индекса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 для интеграции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185047"/>
          </a:xfrm>
        </p:spPr>
        <p:txBody>
          <a:bodyPr/>
          <a:lstStyle/>
          <a:p>
            <a:r>
              <a:rPr lang="en-US" dirty="0" smtClean="0"/>
              <a:t>XML-</a:t>
            </a:r>
            <a:r>
              <a:rPr lang="ru-RU" dirty="0" smtClean="0"/>
              <a:t>паспорт</a:t>
            </a:r>
            <a:endParaRPr lang="en-US" dirty="0" smtClean="0"/>
          </a:p>
          <a:p>
            <a:pPr lvl="1"/>
            <a:r>
              <a:rPr lang="ru-RU" dirty="0" smtClean="0"/>
              <a:t>Общая информация (название организации на разных языках, контактная информация и т. д.)</a:t>
            </a:r>
            <a:endParaRPr lang="en-US" dirty="0" smtClean="0"/>
          </a:p>
          <a:p>
            <a:pPr lvl="1"/>
            <a:r>
              <a:rPr lang="ru-RU" dirty="0" smtClean="0"/>
              <a:t>Параметры доступа к метаданным ресурсов, размещенным в электронной библиотеке</a:t>
            </a:r>
            <a:endParaRPr lang="en-US" dirty="0" smtClean="0"/>
          </a:p>
          <a:p>
            <a:pPr lvl="1"/>
            <a:r>
              <a:rPr lang="ru-RU" dirty="0" smtClean="0"/>
              <a:t>Параметры </a:t>
            </a:r>
            <a:r>
              <a:rPr lang="en-US" dirty="0" smtClean="0"/>
              <a:t>w</a:t>
            </a:r>
            <a:r>
              <a:rPr lang="ru-RU" dirty="0" smtClean="0"/>
              <a:t>eb-сервиса, формирующего поисковые образы документов</a:t>
            </a:r>
            <a:endParaRPr lang="en-US" dirty="0" smtClean="0"/>
          </a:p>
          <a:p>
            <a:pPr lvl="1"/>
            <a:r>
              <a:rPr lang="ru-RU" dirty="0" smtClean="0"/>
              <a:t>Параметры сервис-провайдера и провайдера идентификации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147248" cy="5257055"/>
          </a:xfrm>
        </p:spPr>
        <p:txBody>
          <a:bodyPr/>
          <a:lstStyle/>
          <a:p>
            <a:r>
              <a:rPr lang="ru-RU" dirty="0" smtClean="0"/>
              <a:t>В 2014 году должны появиться несколько корпоративных ЭБС, объединяющих электронные ресурсы ЭБС университетов</a:t>
            </a:r>
          </a:p>
          <a:p>
            <a:r>
              <a:rPr lang="ru-RU" dirty="0" smtClean="0"/>
              <a:t>Будут разработаны спецификации, которые позволят выполнять тесное объединение различных ЭБС</a:t>
            </a:r>
          </a:p>
          <a:p>
            <a:r>
              <a:rPr lang="ru-RU" dirty="0" smtClean="0"/>
              <a:t>В дальнейшем данные наработки можно </a:t>
            </a:r>
            <a:r>
              <a:rPr lang="ru-RU" smtClean="0"/>
              <a:t>будет использовать при </a:t>
            </a:r>
            <a:r>
              <a:rPr lang="ru-RU" dirty="0" smtClean="0"/>
              <a:t>создании других консорциумов ЭБС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88913"/>
            <a:ext cx="8215312" cy="1079500"/>
          </a:xfrm>
        </p:spPr>
        <p:txBody>
          <a:bodyPr/>
          <a:lstStyle/>
          <a:p>
            <a:r>
              <a:rPr lang="ru-RU" smtClean="0"/>
              <a:t>Дополнительная информация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4221088"/>
            <a:ext cx="7920880" cy="1071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 dirty="0" smtClean="0">
                <a:hlinkClick r:id="rId2"/>
              </a:rPr>
              <a:t>akedrin@unilib.spbstu.ru</a:t>
            </a:r>
            <a:r>
              <a:rPr lang="en-US" sz="5400" dirty="0" smtClean="0"/>
              <a:t> </a:t>
            </a:r>
            <a:endParaRPr lang="ru-RU" sz="5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2501453"/>
            <a:ext cx="764666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5400" kern="0" dirty="0" smtClean="0">
                <a:latin typeface="+mn-lt"/>
                <a:hlinkClick r:id="rId3"/>
              </a:rPr>
              <a:t>http://elib.spbstu.ru/</a:t>
            </a:r>
            <a:r>
              <a:rPr lang="en-US" sz="5400" kern="0" dirty="0" smtClean="0">
                <a:latin typeface="+mn-lt"/>
              </a:rPr>
              <a:t> </a:t>
            </a:r>
            <a:endParaRPr lang="ru-RU" sz="5400" kern="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электронной библиотеки</a:t>
            </a:r>
            <a:endParaRPr lang="en-US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00" y="1412778"/>
            <a:ext cx="3960000" cy="286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9600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789040"/>
            <a:ext cx="3960000" cy="28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789040"/>
            <a:ext cx="3960000" cy="28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268413"/>
          </a:xfrm>
        </p:spPr>
        <p:txBody>
          <a:bodyPr/>
          <a:lstStyle/>
          <a:p>
            <a:r>
              <a:rPr lang="ru-RU" dirty="0" smtClean="0"/>
              <a:t>Модуль электронной библиотеки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96944" cy="5373687"/>
          </a:xfrm>
        </p:spPr>
        <p:txBody>
          <a:bodyPr/>
          <a:lstStyle/>
          <a:p>
            <a:r>
              <a:rPr lang="ru-RU" dirty="0" smtClean="0"/>
              <a:t>Особенности</a:t>
            </a:r>
          </a:p>
          <a:p>
            <a:pPr lvl="1"/>
            <a:r>
              <a:rPr lang="ru-RU" dirty="0" smtClean="0"/>
              <a:t>Описание электронных ресурсов выполняются с помощью </a:t>
            </a:r>
            <a:r>
              <a:rPr lang="ru-RU" dirty="0" err="1" smtClean="0"/>
              <a:t>АРМа</a:t>
            </a:r>
            <a:r>
              <a:rPr lang="ru-RU" dirty="0" smtClean="0"/>
              <a:t> Комплектования/Каталогизации Руслан</a:t>
            </a:r>
          </a:p>
          <a:p>
            <a:pPr lvl="1"/>
            <a:r>
              <a:rPr lang="ru-RU" dirty="0" smtClean="0"/>
              <a:t>Документы хранятся в файловой системе на сервере</a:t>
            </a:r>
          </a:p>
          <a:p>
            <a:pPr lvl="1"/>
            <a:r>
              <a:rPr lang="ru-RU" dirty="0" smtClean="0"/>
              <a:t>Поддерживается поиск по метаданным и полному тексту с учетом морфологии, выполняется построение фасетов </a:t>
            </a:r>
            <a:endParaRPr lang="en-US" dirty="0" smtClean="0"/>
          </a:p>
          <a:p>
            <a:pPr lvl="1"/>
            <a:r>
              <a:rPr lang="ru-RU" smtClean="0"/>
              <a:t>Права доступа </a:t>
            </a:r>
            <a:r>
              <a:rPr lang="ru-RU" dirty="0" smtClean="0"/>
              <a:t>определяются для каждого ресурса индивидуально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электронной библиотеки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96944" cy="5185047"/>
          </a:xfrm>
        </p:spPr>
        <p:txBody>
          <a:bodyPr/>
          <a:lstStyle/>
          <a:p>
            <a:r>
              <a:rPr lang="ru-RU" dirty="0" smtClean="0"/>
              <a:t>Особенности</a:t>
            </a:r>
          </a:p>
          <a:p>
            <a:pPr lvl="1"/>
            <a:r>
              <a:rPr lang="ru-RU" dirty="0" smtClean="0"/>
              <a:t>Аутентификация пользователей выполняется с помощью сервера </a:t>
            </a:r>
            <a:r>
              <a:rPr lang="en-US" dirty="0" smtClean="0"/>
              <a:t>Z39.50</a:t>
            </a:r>
          </a:p>
          <a:p>
            <a:pPr lvl="1"/>
            <a:r>
              <a:rPr lang="ru-RU" dirty="0" smtClean="0"/>
              <a:t>Для просмотра ресурсов используется компонент </a:t>
            </a:r>
            <a:r>
              <a:rPr lang="en-US" dirty="0" smtClean="0"/>
              <a:t>RBooks</a:t>
            </a:r>
          </a:p>
          <a:p>
            <a:pPr lvl="1"/>
            <a:r>
              <a:rPr lang="ru-RU" dirty="0" smtClean="0"/>
              <a:t>Личный кабинет: списки литературы и история запросов</a:t>
            </a:r>
          </a:p>
          <a:p>
            <a:pPr lvl="1"/>
            <a:r>
              <a:rPr lang="ru-RU" smtClean="0"/>
              <a:t>Построение </a:t>
            </a:r>
            <a:r>
              <a:rPr lang="ru-RU" dirty="0" smtClean="0"/>
              <a:t>статистических отчетов по использованию ресурсов</a:t>
            </a:r>
          </a:p>
          <a:p>
            <a:pPr lvl="1"/>
            <a:r>
              <a:rPr lang="ru-RU" dirty="0" smtClean="0"/>
              <a:t>Присутствуют описания купленных книг из других ЭБ</a:t>
            </a:r>
          </a:p>
          <a:p>
            <a:pPr lvl="1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Объединение ЭБС в корпорации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147248" cy="4383087"/>
          </a:xfrm>
        </p:spPr>
        <p:txBody>
          <a:bodyPr/>
          <a:lstStyle/>
          <a:p>
            <a:pPr lvl="0"/>
            <a:r>
              <a:rPr lang="ru-RU" dirty="0" smtClean="0"/>
              <a:t>Предоставление конечному пользователю единой точки доступа ко всем ресурсам участников объединения</a:t>
            </a:r>
            <a:endParaRPr lang="en-US" dirty="0" smtClean="0"/>
          </a:p>
          <a:p>
            <a:pPr lvl="0"/>
            <a:r>
              <a:rPr lang="ru-RU" dirty="0" smtClean="0"/>
              <a:t>Обеспечение доступа к ресурсам на особых условиях для участников корпорации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корпоративных ЭБС в 2014 году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147248" cy="4383087"/>
          </a:xfrm>
        </p:spPr>
        <p:txBody>
          <a:bodyPr/>
          <a:lstStyle/>
          <a:p>
            <a:r>
              <a:rPr lang="ru-RU" dirty="0" smtClean="0"/>
              <a:t>ЭБС Ассоциации «Электронное образование Республики Башкортостан»</a:t>
            </a:r>
            <a:endParaRPr lang="en-US" dirty="0" smtClean="0"/>
          </a:p>
          <a:p>
            <a:pPr lvl="0"/>
            <a:r>
              <a:rPr lang="ru-RU" dirty="0" smtClean="0"/>
              <a:t>ЭБС Консорциума аэрокосмических вузов России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корпоративной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96944" cy="5373687"/>
          </a:xfrm>
        </p:spPr>
        <p:txBody>
          <a:bodyPr/>
          <a:lstStyle/>
          <a:p>
            <a:pPr lvl="0"/>
            <a:r>
              <a:rPr lang="ru-RU" sz="2800" dirty="0" smtClean="0"/>
              <a:t>Поиск по метаданным и полным текстам среди ресурсов всех участников</a:t>
            </a:r>
            <a:endParaRPr lang="en-US" sz="2800" dirty="0" smtClean="0"/>
          </a:p>
          <a:p>
            <a:pPr lvl="0"/>
            <a:r>
              <a:rPr lang="ru-RU" sz="2800" dirty="0" smtClean="0"/>
              <a:t>Отображение прав доступа к найденным ресурсам</a:t>
            </a:r>
            <a:endParaRPr lang="en-US" sz="2800" dirty="0" smtClean="0"/>
          </a:p>
          <a:p>
            <a:pPr lvl="0"/>
            <a:r>
              <a:rPr lang="ru-RU" sz="2800" dirty="0" smtClean="0"/>
              <a:t>Единый вход в систему </a:t>
            </a:r>
            <a:r>
              <a:rPr lang="ru-RU" sz="2800" smtClean="0"/>
              <a:t>(</a:t>
            </a:r>
            <a:r>
              <a:rPr lang="ru-RU" sz="2800" smtClean="0"/>
              <a:t>SSO, </a:t>
            </a:r>
            <a:r>
              <a:rPr lang="ru-RU" sz="2800" dirty="0" err="1" smtClean="0"/>
              <a:t>Single</a:t>
            </a:r>
            <a:r>
              <a:rPr lang="ru-RU" sz="2800" dirty="0" smtClean="0"/>
              <a:t> </a:t>
            </a:r>
            <a:r>
              <a:rPr lang="ru-RU" sz="2800" dirty="0" err="1" smtClean="0"/>
              <a:t>Sign-On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 lvl="0"/>
            <a:r>
              <a:rPr lang="ru-RU" sz="2800" dirty="0" smtClean="0"/>
              <a:t>Подсчет и отображение статистики использования ресурсов</a:t>
            </a:r>
            <a:endParaRPr lang="en-US" sz="2800" dirty="0" smtClean="0"/>
          </a:p>
          <a:p>
            <a:r>
              <a:rPr lang="ru-RU" sz="2800" dirty="0" smtClean="0"/>
              <a:t>Личный кабинет (ведение списков избранных документов, хранение истории поисковых запросов)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создания корпоративной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96944" cy="5257055"/>
          </a:xfrm>
        </p:spPr>
        <p:txBody>
          <a:bodyPr/>
          <a:lstStyle/>
          <a:p>
            <a:pPr lvl="0"/>
            <a:r>
              <a:rPr lang="ru-RU" dirty="0" smtClean="0"/>
              <a:t>На </a:t>
            </a:r>
            <a:r>
              <a:rPr lang="en-US" dirty="0" smtClean="0"/>
              <a:t>web</a:t>
            </a:r>
            <a:r>
              <a:rPr lang="ru-RU" dirty="0" smtClean="0"/>
              <a:t>-сайте корпоративной ЭБС размещаются ресурсы организаций-участников корпорации и предоставляется доступ ко всем сервисам</a:t>
            </a:r>
            <a:endParaRPr lang="en-US" dirty="0" smtClean="0"/>
          </a:p>
          <a:p>
            <a:pPr lvl="1"/>
            <a:r>
              <a:rPr lang="ru-RU" dirty="0" smtClean="0"/>
              <a:t>Используется один экземпляр программного обеспечения для создания электронных библиотек</a:t>
            </a:r>
            <a:endParaRPr lang="en-US" dirty="0" smtClean="0"/>
          </a:p>
          <a:p>
            <a:pPr lvl="1"/>
            <a:r>
              <a:rPr lang="ru-RU" dirty="0" smtClean="0"/>
              <a:t>Электронные ресурсы </a:t>
            </a:r>
            <a:r>
              <a:rPr lang="ru-RU" dirty="0" smtClean="0"/>
              <a:t>размещаются </a:t>
            </a:r>
            <a:r>
              <a:rPr lang="ru-RU" dirty="0" smtClean="0"/>
              <a:t>не на сервере организации-участника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создания корпоративной ЭБС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313"/>
            <a:ext cx="8424936" cy="5373687"/>
          </a:xfrm>
        </p:spPr>
        <p:txBody>
          <a:bodyPr/>
          <a:lstStyle/>
          <a:p>
            <a:pPr lvl="0"/>
            <a:r>
              <a:rPr lang="ru-RU" dirty="0" smtClean="0"/>
              <a:t>Каждая организация размещает свои электронные ресурсы в своей собственной ЭБС </a:t>
            </a:r>
          </a:p>
          <a:p>
            <a:pPr lvl="1"/>
            <a:r>
              <a:rPr lang="ru-RU" dirty="0" smtClean="0"/>
              <a:t>На </a:t>
            </a:r>
            <a:r>
              <a:rPr lang="en-US" dirty="0" smtClean="0"/>
              <a:t>web</a:t>
            </a:r>
            <a:r>
              <a:rPr lang="ru-RU" dirty="0" smtClean="0"/>
              <a:t>-сайте корпоративной ЭБС пользователь может работать с ресурсами всех участников</a:t>
            </a:r>
          </a:p>
          <a:p>
            <a:pPr lvl="1"/>
            <a:r>
              <a:rPr lang="ru-RU" dirty="0" smtClean="0"/>
              <a:t>В отличие от предыдущего варианта непосредственно доступ к ресурсам осуществляется не на сайте корпоративной ЭБС, а на сайтах ЭБС организаций-участников корпорации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</TotalTime>
  <Words>631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Pixel</vt:lpstr>
      <vt:lpstr>На пути от АБИС к корпоративным ЭБС</vt:lpstr>
      <vt:lpstr>Модуль электронной библиотеки</vt:lpstr>
      <vt:lpstr>Модуль электронной библиотеки</vt:lpstr>
      <vt:lpstr>Модуль электронной библиотеки</vt:lpstr>
      <vt:lpstr>Объединение ЭБС в корпорации</vt:lpstr>
      <vt:lpstr>Проекты корпоративных ЭБС в 2014 году</vt:lpstr>
      <vt:lpstr>Функции корпоративной ЭБС</vt:lpstr>
      <vt:lpstr>Варианты создания корпоративной ЭБС</vt:lpstr>
      <vt:lpstr>Варианты создания корпоративной ЭБС</vt:lpstr>
      <vt:lpstr>Варианты создания корпоративной ЭБС</vt:lpstr>
      <vt:lpstr>Проекты корпоративных ЭБС в 2014 году</vt:lpstr>
      <vt:lpstr>Технические требования для интеграции ЭБС</vt:lpstr>
      <vt:lpstr>Технические требования для интеграции ЭБС</vt:lpstr>
      <vt:lpstr>Технические требования для интеграции ЭБС</vt:lpstr>
      <vt:lpstr>Технические требования для интеграции ЭБС</vt:lpstr>
      <vt:lpstr>Технические требования для интеграции ЭБС</vt:lpstr>
      <vt:lpstr>Заключение</vt:lpstr>
      <vt:lpstr>Дополнительная информация</vt:lpstr>
    </vt:vector>
  </TitlesOfParts>
  <Company>OLSC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 Kumanovsky</dc:creator>
  <cp:lastModifiedBy>Андрей</cp:lastModifiedBy>
  <cp:revision>213</cp:revision>
  <dcterms:created xsi:type="dcterms:W3CDTF">2005-11-09T10:14:12Z</dcterms:created>
  <dcterms:modified xsi:type="dcterms:W3CDTF">2014-06-22T18:12:10Z</dcterms:modified>
</cp:coreProperties>
</file>