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62" r:id="rId6"/>
    <p:sldId id="263" r:id="rId7"/>
    <p:sldId id="261" r:id="rId8"/>
    <p:sldId id="269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bguki.ru/structura_university/kaf/kaf_lit_det_chteniya/" TargetMode="External"/><Relationship Id="rId2" Type="http://schemas.openxmlformats.org/officeDocument/2006/relationships/hyperlink" Target="http://spbguki.ru/structura_university/kaf/kaf_biblio_i_teor_cht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kaf.ru/" TargetMode="External"/><Relationship Id="rId4" Type="http://schemas.openxmlformats.org/officeDocument/2006/relationships/hyperlink" Target="http://spbguki.ru/structura_university/kaf/kaf_info_anali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Профильная подготовка кадров высшей квалификации: за и против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Брежнева Валентина Владимировна</a:t>
            </a:r>
            <a:r>
              <a:rPr lang="ru-RU" dirty="0"/>
              <a:t>, </a:t>
            </a:r>
            <a:r>
              <a:rPr lang="ru-RU" dirty="0" smtClean="0"/>
              <a:t>декан Библиотечно-информационного факультета </a:t>
            </a:r>
            <a:r>
              <a:rPr lang="ru-RU" dirty="0"/>
              <a:t>Санкт-Петербургского государственного института культуры, г. Санкт-Петербург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8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Брежнева Валентина Владимировна</a:t>
            </a:r>
          </a:p>
          <a:p>
            <a:r>
              <a:rPr lang="ru-RU" dirty="0" smtClean="0"/>
              <a:t>Санкт-Петербургский государственный институт культуры</a:t>
            </a:r>
          </a:p>
          <a:p>
            <a:r>
              <a:rPr lang="ru-RU" dirty="0" smtClean="0"/>
              <a:t>Библиотечно-информационный факультет</a:t>
            </a:r>
          </a:p>
          <a:p>
            <a:r>
              <a:rPr lang="ru-RU" dirty="0" smtClean="0"/>
              <a:t>Санкт-Петербург, Миллионная ул., 7, ауд. 206</a:t>
            </a:r>
          </a:p>
          <a:p>
            <a:r>
              <a:rPr lang="ru-RU" dirty="0"/>
              <a:t>(812) 318-97-47</a:t>
            </a:r>
            <a:endParaRPr lang="ru-RU" dirty="0" smtClean="0"/>
          </a:p>
          <a:p>
            <a:r>
              <a:rPr lang="en-US" dirty="0" smtClean="0"/>
              <a:t>vbrezhneva@gmail.com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Высшая библиотечная школа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Последний выпуск специалистов в 2015 </a:t>
            </a:r>
            <a:r>
              <a:rPr lang="ru-RU" dirty="0" smtClean="0"/>
              <a:t>году</a:t>
            </a:r>
          </a:p>
          <a:p>
            <a:r>
              <a:rPr lang="ru-RU" dirty="0" smtClean="0"/>
              <a:t>Прекращение подготовки по очно-заочной (вечерней форме)</a:t>
            </a:r>
            <a:endParaRPr lang="ru-RU" dirty="0"/>
          </a:p>
          <a:p>
            <a:r>
              <a:rPr lang="ru-RU" dirty="0" smtClean="0"/>
              <a:t>Переход с 2010 года на подготовку бакалавров и магистров</a:t>
            </a:r>
          </a:p>
          <a:p>
            <a:r>
              <a:rPr lang="ru-RU" dirty="0"/>
              <a:t>Первый выпуск бакалавров в 2015 году</a:t>
            </a:r>
          </a:p>
          <a:p>
            <a:r>
              <a:rPr lang="ru-RU" dirty="0"/>
              <a:t>Прием на основе ЕГЭ </a:t>
            </a:r>
          </a:p>
          <a:p>
            <a:r>
              <a:rPr lang="ru-RU" dirty="0"/>
              <a:t>Отсутствие ориентации абитуриентов на работу по специальности</a:t>
            </a:r>
          </a:p>
          <a:p>
            <a:r>
              <a:rPr lang="ru-RU" dirty="0" smtClean="0"/>
              <a:t>ФГОС </a:t>
            </a:r>
            <a:r>
              <a:rPr lang="ru-RU" dirty="0"/>
              <a:t>3-го поколения</a:t>
            </a:r>
          </a:p>
          <a:p>
            <a:r>
              <a:rPr lang="ru-RU" dirty="0"/>
              <a:t>Уменьшение количества и объема практик в действующем ФГОС, что затрудняет взаимодействие с работодателями</a:t>
            </a:r>
          </a:p>
          <a:p>
            <a:r>
              <a:rPr lang="ru-RU" dirty="0" smtClean="0"/>
              <a:t>Ожидание </a:t>
            </a:r>
            <a:r>
              <a:rPr lang="ru-RU" dirty="0" smtClean="0"/>
              <a:t>ФГОС 3</a:t>
            </a:r>
            <a:r>
              <a:rPr lang="ru-RU" dirty="0" smtClean="0"/>
              <a:t>+ , а может </a:t>
            </a:r>
            <a:r>
              <a:rPr lang="ru-RU" dirty="0"/>
              <a:t>сразу ФГОС 4-го поколения</a:t>
            </a:r>
          </a:p>
          <a:p>
            <a:r>
              <a:rPr lang="ru-RU" dirty="0" smtClean="0"/>
              <a:t>Ожидание утверждения </a:t>
            </a:r>
            <a:r>
              <a:rPr lang="ru-RU" dirty="0"/>
              <a:t>Профессионального </a:t>
            </a:r>
            <a:r>
              <a:rPr lang="ru-RU" dirty="0" smtClean="0"/>
              <a:t>стандарта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1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Профили подготовки бакалавров, закрепленные </a:t>
            </a:r>
            <a:r>
              <a:rPr lang="ru-RU" sz="2800" dirty="0"/>
              <a:t>в Примерной основной образовательной программе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hlinkClick r:id="rId2"/>
              </a:rPr>
              <a:t>Библиотечно-информационное обеспечение потребителей информации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2"/>
              </a:rPr>
              <a:t>Менеджмент библиотечно-информационной деятельности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3"/>
              </a:rPr>
              <a:t>Библиотечно-информационная работа с детьми и юношеством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4"/>
              </a:rPr>
              <a:t>Информационно-аналитическая деятельность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4"/>
              </a:rPr>
              <a:t>Книжные коммуникации в библиотечно-информационной сфере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5"/>
              </a:rPr>
              <a:t>Менеджмент библиотечно-информационных ресурсов инновационного развития научно-технической деятельности</a:t>
            </a:r>
            <a:r>
              <a:rPr lang="ru-RU" dirty="0"/>
              <a:t>;</a:t>
            </a:r>
          </a:p>
          <a:p>
            <a:pPr lvl="0"/>
            <a:r>
              <a:rPr lang="ru-RU" dirty="0">
                <a:hlinkClick r:id="rId5"/>
              </a:rPr>
              <a:t>Технология автоматизированных библиотечно-информационных ресурсов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1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Санкт-Петербургский государственный институт культуры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ноголетний </a:t>
            </a:r>
            <a:r>
              <a:rPr lang="ru-RU" dirty="0" smtClean="0"/>
              <a:t>опыт </a:t>
            </a:r>
            <a:r>
              <a:rPr lang="ru-RU" dirty="0"/>
              <a:t>профильной подготовки кадров для разных типов библиотек – публичных, детских, научно-технических и ряда других.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ильные </a:t>
            </a:r>
            <a:r>
              <a:rPr lang="ru-RU" dirty="0"/>
              <a:t>научные и учебно-методические школы, достижения которых активно используются в учебном процессе</a:t>
            </a:r>
            <a:r>
              <a:rPr lang="ru-RU" dirty="0" smtClean="0"/>
              <a:t>.</a:t>
            </a:r>
          </a:p>
          <a:p>
            <a:r>
              <a:rPr lang="ru-RU" dirty="0"/>
              <a:t>Б</a:t>
            </a:r>
            <a:r>
              <a:rPr lang="ru-RU" dirty="0" smtClean="0"/>
              <a:t>юджетный набор (государственное задание):</a:t>
            </a:r>
          </a:p>
          <a:p>
            <a:pPr lvl="1"/>
            <a:r>
              <a:rPr lang="ru-RU" dirty="0" err="1" smtClean="0"/>
              <a:t>Бакалавриат</a:t>
            </a:r>
            <a:r>
              <a:rPr lang="ru-RU" dirty="0" smtClean="0"/>
              <a:t>:</a:t>
            </a:r>
            <a:r>
              <a:rPr lang="ru-RU" dirty="0" smtClean="0"/>
              <a:t>  </a:t>
            </a:r>
            <a:r>
              <a:rPr lang="ru-RU" dirty="0"/>
              <a:t>65-75 человек по очной форме обучения и </a:t>
            </a:r>
            <a:r>
              <a:rPr lang="ru-RU" dirty="0" smtClean="0"/>
              <a:t>45-55 </a:t>
            </a:r>
            <a:r>
              <a:rPr lang="ru-RU" dirty="0"/>
              <a:t>человек по </a:t>
            </a:r>
            <a:r>
              <a:rPr lang="ru-RU" dirty="0" smtClean="0"/>
              <a:t>заочной</a:t>
            </a:r>
          </a:p>
          <a:p>
            <a:pPr lvl="1"/>
            <a:r>
              <a:rPr lang="ru-RU" dirty="0" smtClean="0"/>
              <a:t>Магистратура: 5 </a:t>
            </a:r>
            <a:r>
              <a:rPr lang="ru-RU" dirty="0"/>
              <a:t>человек по очной форме обучения и </a:t>
            </a:r>
            <a:r>
              <a:rPr lang="ru-RU" dirty="0" smtClean="0"/>
              <a:t>5 </a:t>
            </a:r>
            <a:r>
              <a:rPr lang="ru-RU" dirty="0"/>
              <a:t>человек по заочной</a:t>
            </a:r>
          </a:p>
        </p:txBody>
      </p:sp>
    </p:spTree>
    <p:extLst>
      <p:ext uri="{BB962C8B-B14F-4D97-AF65-F5344CB8AC3E}">
        <p14:creationId xmlns:p14="http://schemas.microsoft.com/office/powerpoint/2010/main" val="33037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3316" y="343556"/>
            <a:ext cx="8911687" cy="14852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профиль «Коммуникационная деятельность общедоступных и школьных библиотек»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кафедра </a:t>
            </a:r>
            <a:r>
              <a:rPr lang="ru-RU" b="1" dirty="0" smtClean="0"/>
              <a:t>Библиотековедения </a:t>
            </a:r>
            <a:r>
              <a:rPr lang="ru-RU" b="1" dirty="0"/>
              <a:t>и теории чтения</a:t>
            </a:r>
            <a:r>
              <a:rPr lang="ru-RU" dirty="0"/>
              <a:t> </a:t>
            </a:r>
          </a:p>
          <a:p>
            <a:r>
              <a:rPr lang="ru-RU" b="1" dirty="0" smtClean="0"/>
              <a:t>Цель </a:t>
            </a:r>
            <a:r>
              <a:rPr lang="ru-RU" b="1" dirty="0" smtClean="0"/>
              <a:t>профиля </a:t>
            </a:r>
            <a:r>
              <a:rPr lang="ru-RU" dirty="0" smtClean="0"/>
              <a:t>максимально </a:t>
            </a:r>
            <a:r>
              <a:rPr lang="ru-RU" dirty="0"/>
              <a:t>направить подготовку бакалавра  на решение профессиональных задач, связанных с библиотечно-информационным обслуживанием</a:t>
            </a:r>
            <a:r>
              <a:rPr lang="ru-RU" b="1" i="1" dirty="0"/>
              <a:t> </a:t>
            </a:r>
            <a:r>
              <a:rPr lang="ru-RU" dirty="0"/>
              <a:t>разных групп пользователей в общедоступных, в том числе, детских и юношеских библиотеках, библиотеках общеобразовательных организаций  и специальных библиотеках, тем самым, обеспечив острую потребность рынка труда Северо-Запада в компетентных работниках детских и школьных библиотек, а также библиотек, занимающихся обслуживанием лиц с ограниченными возможностями жизнедеятельности.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9592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 «Анализ информации в книжном деле, искусстве и бизнесе»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кафедра </a:t>
            </a:r>
            <a:r>
              <a:rPr lang="ru-RU" b="1" dirty="0" smtClean="0"/>
              <a:t>Документоведения </a:t>
            </a:r>
            <a:r>
              <a:rPr lang="ru-RU" b="1" dirty="0"/>
              <a:t>и информационной аналитики</a:t>
            </a:r>
            <a:r>
              <a:rPr lang="ru-RU" dirty="0"/>
              <a:t> </a:t>
            </a:r>
          </a:p>
          <a:p>
            <a:r>
              <a:rPr lang="ru-RU" dirty="0" smtClean="0"/>
              <a:t>Принципиально </a:t>
            </a:r>
            <a:r>
              <a:rPr lang="ru-RU" dirty="0"/>
              <a:t>важной при создании профиля являлась задача сохранения отраслевого подхода к анализу информации. Основное преимущество такого отраслевого подхода заключается в том, что студенты могут заранее, еще в процессе обучения выбрать отрасль знания и глубоко изучить ее ресурсы в разных исследовательских формах подготовки. Возможность выбора студентами предметной области создает благоприятные условия для формирования профессиональных компетенций аналитического типа. Кроме того, отраслевой подход обеспечивает вариативность тем выпускных квалификационных работ, других исследовательских и практических форм обучения.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3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46809"/>
            <a:ext cx="8911687" cy="1458191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профиль «Информационное обеспечение профессиональной деятельности»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Кафедра </a:t>
            </a:r>
            <a:r>
              <a:rPr lang="ru-RU" b="1" dirty="0" smtClean="0"/>
              <a:t>Информационного </a:t>
            </a:r>
            <a:r>
              <a:rPr lang="ru-RU" b="1" dirty="0"/>
              <a:t>менеджмента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1962 года ведет подготовку кадров, ориентированных на удовлетворение профессиональных информационных потребностей. Выпускники кафедры информационного менеджмента работают в вузовских библиотеках, научных библиотеках, в отделах специальной литературы публичных библиотек, в службах информации и научно-технических библиотеках предприятий, организаций, фирм, в информационно-аналитических, маркетинговых, консалтинговых агентствах и других организациях. </a:t>
            </a:r>
            <a:endParaRPr lang="ru-RU" dirty="0" smtClean="0"/>
          </a:p>
          <a:p>
            <a:r>
              <a:rPr lang="ru-RU" dirty="0"/>
              <a:t>Таким образом кафедрой продолжена традиция подготовки кадров библиотечно-информационных работников, ориентированных на управление информационными ресурсами преимущественно негуманитарной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Магистратура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Универсальный профиль «Теория и методология библиотечно-информационной деятельности»</a:t>
            </a:r>
          </a:p>
          <a:p>
            <a:r>
              <a:rPr lang="ru-RU" dirty="0" smtClean="0"/>
              <a:t>Специализация осуществляется в рамках тематики магистерской диссертации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7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взаимодействия с работодателями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Профориентационная</a:t>
            </a:r>
            <a:r>
              <a:rPr lang="ru-RU" dirty="0" smtClean="0"/>
              <a:t> работа со </a:t>
            </a:r>
            <a:r>
              <a:rPr lang="ru-RU" dirty="0" smtClean="0"/>
              <a:t>студентами</a:t>
            </a:r>
            <a:endParaRPr lang="ru-RU" dirty="0" smtClean="0"/>
          </a:p>
          <a:p>
            <a:r>
              <a:rPr lang="ru-RU" dirty="0"/>
              <a:t>Проведение занятий на базе библиотек </a:t>
            </a:r>
          </a:p>
          <a:p>
            <a:r>
              <a:rPr lang="ru-RU" dirty="0" smtClean="0"/>
              <a:t>Проектная </a:t>
            </a:r>
            <a:r>
              <a:rPr lang="ru-RU" dirty="0" smtClean="0"/>
              <a:t>работа в библиотеках с участием </a:t>
            </a:r>
            <a:r>
              <a:rPr lang="ru-RU" dirty="0" smtClean="0"/>
              <a:t>студентов (</a:t>
            </a:r>
            <a:r>
              <a:rPr lang="ru-RU" dirty="0" err="1" smtClean="0"/>
              <a:t>БиблиоФест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Привлечение </a:t>
            </a:r>
            <a:r>
              <a:rPr lang="ru-RU" dirty="0"/>
              <a:t>работодателей для проведения </a:t>
            </a:r>
            <a:r>
              <a:rPr lang="ru-RU" dirty="0" smtClean="0"/>
              <a:t>занятий (Встречи на Миллионной)</a:t>
            </a:r>
            <a:endParaRPr lang="ru-RU" dirty="0"/>
          </a:p>
          <a:p>
            <a:r>
              <a:rPr lang="ru-RU" dirty="0" smtClean="0"/>
              <a:t>Подготовка курсовых и дипломных работ по заявкам библиотек</a:t>
            </a:r>
          </a:p>
          <a:p>
            <a:r>
              <a:rPr lang="ru-RU" dirty="0" smtClean="0"/>
              <a:t>«Выращивание» кадров под конкретную библиотеку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8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571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Профильная подготовка кадров высшей квалификации: за и против </vt:lpstr>
      <vt:lpstr>Высшая библиотечная школа сегодня</vt:lpstr>
      <vt:lpstr>Профили подготовки бакалавров, закрепленные в Примерной основной образовательной программе </vt:lpstr>
      <vt:lpstr>Санкт-Петербургский государственный институт культуры</vt:lpstr>
      <vt:lpstr>профиль «Коммуникационная деятельность общедоступных и школьных библиотек»</vt:lpstr>
      <vt:lpstr>профиль «Анализ информации в книжном деле, искусстве и бизнесе»</vt:lpstr>
      <vt:lpstr>профиль «Информационное обеспечение профессиональной деятельности»</vt:lpstr>
      <vt:lpstr>Магистратура </vt:lpstr>
      <vt:lpstr>Направления взаимодействия с работодателями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Профильная подготовка кадров высшей квалификации: за и против </dc:title>
  <dc:creator>итм</dc:creator>
  <cp:lastModifiedBy>итм</cp:lastModifiedBy>
  <cp:revision>30</cp:revision>
  <dcterms:created xsi:type="dcterms:W3CDTF">2015-06-21T17:26:41Z</dcterms:created>
  <dcterms:modified xsi:type="dcterms:W3CDTF">2015-06-22T19:27:52Z</dcterms:modified>
</cp:coreProperties>
</file>