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4" r:id="rId2"/>
    <p:sldId id="461" r:id="rId3"/>
    <p:sldId id="453" r:id="rId4"/>
    <p:sldId id="454" r:id="rId5"/>
    <p:sldId id="456" r:id="rId6"/>
    <p:sldId id="457" r:id="rId7"/>
    <p:sldId id="459" r:id="rId8"/>
    <p:sldId id="451" r:id="rId9"/>
    <p:sldId id="452" r:id="rId10"/>
    <p:sldId id="463" r:id="rId11"/>
    <p:sldId id="448" r:id="rId12"/>
    <p:sldId id="464" r:id="rId13"/>
    <p:sldId id="462" r:id="rId14"/>
    <p:sldId id="465" r:id="rId15"/>
    <p:sldId id="447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0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&amp;R" initials="Y" lastIdx="1" clrIdx="0"/>
  <p:cmAuthor id="1" name="Audrey Sumberg" initials="A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751"/>
    <a:srgbClr val="2895D5"/>
    <a:srgbClr val="777777"/>
    <a:srgbClr val="FFFFFF"/>
    <a:srgbClr val="34BCBA"/>
    <a:srgbClr val="6DAF3D"/>
    <a:srgbClr val="E64BA2"/>
    <a:srgbClr val="288BD6"/>
    <a:srgbClr val="666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566" y="72"/>
      </p:cViewPr>
      <p:guideLst>
        <p:guide orient="horz" pos="2217"/>
        <p:guide pos="3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DBD6-B143-4204-AD63-C256CDD1E9F6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887E-EE9A-4DE2-9B29-71ACAE48F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99B2-D4FB-42A1-A994-757C3D53E0DA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0240" y="685800"/>
            <a:ext cx="3017520" cy="22631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389971"/>
            <a:ext cx="5486400" cy="5068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A2FA1-A8F9-4A59-B139-3FDF77DBF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Museo Sans For Dell" pitchFamily="2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85800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Slides 1 and 2 must stay together if you want to begin your presentation with the looping slide.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Starting from slide 1, go into Slide Show mode, click the </a:t>
            </a:r>
            <a:r>
              <a:rPr lang="en-US" sz="1200" dirty="0" smtClean="0">
                <a:solidFill>
                  <a:srgbClr val="000000"/>
                </a:solidFill>
                <a:sym typeface="Wingdings 3"/>
              </a:rPr>
              <a:t> [play] </a:t>
            </a:r>
            <a:r>
              <a:rPr lang="en-US" sz="1200" dirty="0" smtClean="0">
                <a:solidFill>
                  <a:srgbClr val="000000"/>
                </a:solidFill>
              </a:rPr>
              <a:t>button and it will take you to slide 2, which is the loop, this slide is hidden for the purpose of the loop.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When you are ready to start your presentation, press “Esc”. This will take you back to slide 1. Then press page down to move to advance through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1pPr>
            <a:lvl2pPr marL="686263" indent="-263947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2pPr>
            <a:lvl3pPr marL="1055789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3pPr>
            <a:lvl4pPr marL="1478105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4pPr>
            <a:lvl5pPr marL="1900420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5pPr>
            <a:lvl6pPr marL="2322736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6pPr>
            <a:lvl7pPr marL="2745052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7pPr>
            <a:lvl8pPr marL="3167367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8pPr>
            <a:lvl9pPr marL="3589683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1B3A17F6-AE40-4F27-94A7-7DB49295B29E}" type="slidenum">
              <a:rPr lang="en-GB" altLang="en-US" sz="1200" b="0">
                <a:latin typeface="Arial" charset="0"/>
              </a:rPr>
              <a:pPr eaLnBrk="1" hangingPunct="1"/>
              <a:t>4</a:t>
            </a:fld>
            <a:endParaRPr lang="en-GB" altLang="en-US" sz="1200" b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907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1pPr>
            <a:lvl2pPr marL="686263" indent="-263947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2pPr>
            <a:lvl3pPr marL="1055789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3pPr>
            <a:lvl4pPr marL="1478105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4pPr>
            <a:lvl5pPr marL="1900420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5pPr>
            <a:lvl6pPr marL="2322736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6pPr>
            <a:lvl7pPr marL="2745052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7pPr>
            <a:lvl8pPr marL="3167367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8pPr>
            <a:lvl9pPr marL="3589683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9pPr>
          </a:lstStyle>
          <a:p>
            <a:pPr>
              <a:defRPr/>
            </a:pPr>
            <a:fld id="{93D4711A-0342-402C-864A-42C54CC08772}" type="slidenum">
              <a:rPr lang="en-GB" sz="1200" b="0">
                <a:latin typeface="Arial" pitchFamily="34" charset="0"/>
              </a:rPr>
              <a:pPr>
                <a:defRPr/>
              </a:pPr>
              <a:t>13</a:t>
            </a:fld>
            <a:endParaRPr lang="en-GB" sz="1200" b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9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591130-FE46-48E1-86F7-0D723EB5B93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940392-D3B5-4917-A85B-444BCEDA0BC1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21C49C-DA3C-426D-ACA9-234E95C78381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1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AD4458-1AD5-41EE-B83E-0DA06ECD5848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6DCD70-0C71-4319-AB7F-3B05F90B3BE9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4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F870B15-C01A-4EEB-AE32-8A23DDA57DFC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78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73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341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1250DF-B0E9-49EA-8F9C-EB6D6567D99D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2" t="21176" r="7064" b="9643"/>
          <a:stretch/>
        </p:blipFill>
        <p:spPr>
          <a:xfrm>
            <a:off x="0" y="2833688"/>
            <a:ext cx="9144000" cy="328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9188"/>
            <a:ext cx="9144000" cy="1828800"/>
          </a:xfrm>
          <a:solidFill>
            <a:srgbClr val="FFFFFF">
              <a:alpha val="85098"/>
            </a:srgbClr>
          </a:solidFill>
        </p:spPr>
        <p:txBody>
          <a:bodyPr vert="horz" lIns="274320" tIns="274320" rIns="0" bIns="0" rtlCol="0" anchor="t">
            <a:no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7" t="25198" r="7037" b="20425"/>
          <a:stretch/>
        </p:blipFill>
        <p:spPr>
          <a:xfrm>
            <a:off x="0" y="1195388"/>
            <a:ext cx="9144001" cy="25796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7" t="25198" r="7037" b="20425"/>
          <a:stretch/>
        </p:blipFill>
        <p:spPr>
          <a:xfrm>
            <a:off x="0" y="1195388"/>
            <a:ext cx="9144000" cy="257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49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70096"/>
            <a:ext cx="1536190" cy="406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8715"/>
          <a:stretch/>
        </p:blipFill>
        <p:spPr>
          <a:xfrm>
            <a:off x="0" y="3538537"/>
            <a:ext cx="9144001" cy="3146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20650"/>
          <a:stretch/>
        </p:blipFill>
        <p:spPr>
          <a:xfrm>
            <a:off x="0" y="3538537"/>
            <a:ext cx="9144001" cy="30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8715"/>
          <a:stretch/>
        </p:blipFill>
        <p:spPr>
          <a:xfrm>
            <a:off x="0" y="3538537"/>
            <a:ext cx="9144001" cy="314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-1" y="3538537"/>
            <a:ext cx="9144002" cy="331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14897"/>
          <a:stretch/>
        </p:blipFill>
        <p:spPr>
          <a:xfrm>
            <a:off x="-1" y="3538537"/>
            <a:ext cx="9144002" cy="3319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761" r="6599" b="20650"/>
          <a:stretch/>
        </p:blipFill>
        <p:spPr>
          <a:xfrm>
            <a:off x="-1" y="3538537"/>
            <a:ext cx="9144002" cy="30591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229-D27A-4CA9-90CA-4B7637D57A1A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0" y="3775075"/>
            <a:ext cx="9144001" cy="308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0" y="3775075"/>
            <a:ext cx="9144001" cy="3082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7" t="9845" r="6980" b="18650"/>
          <a:stretch/>
        </p:blipFill>
        <p:spPr>
          <a:xfrm>
            <a:off x="1" y="3775075"/>
            <a:ext cx="9143999" cy="3082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49"/>
          <a:stretch/>
        </p:blipFill>
        <p:spPr>
          <a:xfrm>
            <a:off x="1" y="3775075"/>
            <a:ext cx="9144000" cy="3082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1" b="18650"/>
          <a:stretch/>
        </p:blipFill>
        <p:spPr>
          <a:xfrm>
            <a:off x="0" y="3775075"/>
            <a:ext cx="9144000" cy="3082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1" cy="3082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697145"/>
            <a:ext cx="3840480" cy="3007854"/>
            <a:chOff x="0" y="1697145"/>
            <a:chExt cx="3840480" cy="300785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0" y="1697145"/>
              <a:ext cx="3840480" cy="2011680"/>
            </a:xfrm>
            <a:prstGeom prst="round1Rect">
              <a:avLst>
                <a:gd name="adj" fmla="val 61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3699159"/>
              <a:ext cx="3840480" cy="1005840"/>
            </a:xfrm>
            <a:prstGeom prst="round1Rect">
              <a:avLst>
                <a:gd name="adj" fmla="val 1200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88" y="1890932"/>
            <a:ext cx="3474720" cy="173736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88" y="3831770"/>
            <a:ext cx="347472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66009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75CC56C-CFC3-44A2-B787-50FCF53E65BB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1"/>
            <a:ext cx="9143999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 flipH="1">
            <a:off x="4023360" y="1604866"/>
            <a:ext cx="5120640" cy="2623184"/>
            <a:chOff x="662731" y="1604866"/>
            <a:chExt cx="3840480" cy="262318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662731" y="1604866"/>
              <a:ext cx="3840480" cy="1645920"/>
            </a:xfrm>
            <a:prstGeom prst="round1Rect">
              <a:avLst>
                <a:gd name="adj" fmla="val 53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662731" y="3241889"/>
              <a:ext cx="3840480" cy="986161"/>
            </a:xfrm>
            <a:prstGeom prst="round1Rect">
              <a:avLst>
                <a:gd name="adj" fmla="val 947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38526" y="2008378"/>
            <a:ext cx="4572000" cy="109728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238526" y="3471043"/>
            <a:ext cx="457200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6001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146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2" cy="32960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0" cy="30194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34" name="Freeform 33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96749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3890977"/>
            <a:ext cx="9142414" cy="2433913"/>
            <a:chOff x="-1" y="2563756"/>
            <a:chExt cx="9142414" cy="2433913"/>
          </a:xfrm>
        </p:grpSpPr>
        <p:sp>
          <p:nvSpPr>
            <p:cNvPr id="15" name="Freeform 14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55"/>
          <a:stretch/>
        </p:blipFill>
        <p:spPr>
          <a:xfrm>
            <a:off x="0" y="214690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9704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5" t="13475" r="5828" b="22443"/>
          <a:stretch/>
        </p:blipFill>
        <p:spPr>
          <a:xfrm>
            <a:off x="0" y="3062288"/>
            <a:ext cx="9144000" cy="292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34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C59EEB-1739-4D90-8ACA-45C609B7B7A7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31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F2478E-91D5-404E-B155-3268D2825EFC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28483C-803C-4A8A-B3A1-A90E3EBC784D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9FC0-0D86-438D-8A1A-09F5F5AC9FA7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6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BE77B1B-D53A-4206-B229-359ED9930710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C51B38-3986-4D0C-A8BF-F3A8FD9B7127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71493D-733A-4FD2-BCA3-0DCB75C48635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4" r:id="rId2"/>
    <p:sldLayoutId id="2147483658" r:id="rId3"/>
    <p:sldLayoutId id="2147483689" r:id="rId4"/>
    <p:sldLayoutId id="2147483685" r:id="rId5"/>
    <p:sldLayoutId id="2147483686" r:id="rId6"/>
    <p:sldLayoutId id="2147483687" r:id="rId7"/>
    <p:sldLayoutId id="2147483693" r:id="rId8"/>
    <p:sldLayoutId id="2147483656" r:id="rId9"/>
    <p:sldLayoutId id="2147483696" r:id="rId10"/>
    <p:sldLayoutId id="2147483695" r:id="rId11"/>
    <p:sldLayoutId id="2147483654" r:id="rId12"/>
    <p:sldLayoutId id="2147483690" r:id="rId13"/>
    <p:sldLayoutId id="2147483691" r:id="rId14"/>
    <p:sldLayoutId id="2147483692" r:id="rId15"/>
    <p:sldLayoutId id="2147483655" r:id="rId16"/>
    <p:sldLayoutId id="2147483659" r:id="rId17"/>
    <p:sldLayoutId id="2147483661" r:id="rId18"/>
    <p:sldLayoutId id="2147483662" r:id="rId19"/>
    <p:sldLayoutId id="2147483782" r:id="rId20"/>
    <p:sldLayoutId id="2147483786" r:id="rId21"/>
    <p:sldLayoutId id="2147483788" r:id="rId22"/>
    <p:sldLayoutId id="2147483791" r:id="rId23"/>
    <p:sldLayoutId id="2147483792" r:id="rId24"/>
    <p:sldLayoutId id="2147483806" r:id="rId25"/>
    <p:sldLayoutId id="2147483807" r:id="rId26"/>
    <p:sldLayoutId id="2147483794" r:id="rId27"/>
    <p:sldLayoutId id="2147483793" r:id="rId28"/>
    <p:sldLayoutId id="2147483795" r:id="rId29"/>
    <p:sldLayoutId id="2147483796" r:id="rId30"/>
    <p:sldLayoutId id="2147483801" r:id="rId31"/>
    <p:sldLayoutId id="2147483800" r:id="rId32"/>
    <p:sldLayoutId id="2147483802" r:id="rId33"/>
    <p:sldLayoutId id="2147483799" r:id="rId34"/>
    <p:sldLayoutId id="2147483798" r:id="rId35"/>
    <p:sldLayoutId id="2147483803" r:id="rId36"/>
    <p:sldLayoutId id="2147483804" r:id="rId37"/>
    <p:sldLayoutId id="2147483805" r:id="rId38"/>
    <p:sldLayoutId id="2147483737" r:id="rId39"/>
    <p:sldLayoutId id="2147483738" r:id="rId40"/>
    <p:sldLayoutId id="2147483808" r:id="rId4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lib.rgo.ru/dsweb/HomePage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://147.45.19.130/dsweb/HomePage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hyperlink" Target="http://ebook.bashnl.ru/dsweb/HomePage" TargetMode="External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4" y="738423"/>
            <a:ext cx="8090075" cy="1463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Модернизация библиотеки с использованием современных технологий работы с полнотекстовыми и мультимедийными ресурсами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735" y="3641426"/>
            <a:ext cx="5486400" cy="914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Мария Румянцева</a:t>
            </a:r>
          </a:p>
          <a:p>
            <a:pPr algn="r"/>
            <a:r>
              <a:rPr lang="ru-RU" dirty="0" smtClean="0"/>
              <a:t>Менеджер отраслевого маркетинга </a:t>
            </a:r>
            <a:endParaRPr lang="en-US" dirty="0" smtClean="0"/>
          </a:p>
          <a:p>
            <a:pPr algn="r"/>
            <a:r>
              <a:rPr lang="en-US" u="sng" dirty="0" smtClean="0"/>
              <a:t>maria.rumyantseva@xerox.com</a:t>
            </a:r>
            <a:endParaRPr lang="en-US" u="sng" dirty="0"/>
          </a:p>
        </p:txBody>
      </p:sp>
      <p:sp>
        <p:nvSpPr>
          <p:cNvPr id="5" name="Action Button: Forward or Next 4">
            <a:hlinkClick r:id="" action="ppaction://customshow?id=0&amp;return=true" highlightClick="1"/>
          </p:cNvPr>
          <p:cNvSpPr/>
          <p:nvPr/>
        </p:nvSpPr>
        <p:spPr>
          <a:xfrm>
            <a:off x="8961120" y="6675120"/>
            <a:ext cx="182880" cy="18288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F4FE-A520-4EB4-9B23-E6D0A18DC9A9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библиотеки к </a:t>
            </a:r>
            <a:r>
              <a:rPr lang="ru-RU" dirty="0" err="1"/>
              <a:t>медиатеке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562" y="898315"/>
            <a:ext cx="4716438" cy="3537329"/>
          </a:xfrm>
        </p:spPr>
      </p:pic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1250DF-B0E9-49EA-8F9C-EB6D6567D99D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96" y="2666980"/>
            <a:ext cx="4308528" cy="32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Электронная </a:t>
            </a:r>
            <a:r>
              <a:rPr lang="ru-RU" sz="2800" dirty="0" err="1" smtClean="0"/>
              <a:t>медиатека</a:t>
            </a:r>
            <a:endParaRPr lang="en-US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43958" y="3611105"/>
            <a:ext cx="3502617" cy="312807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Потоковое </a:t>
            </a:r>
            <a:r>
              <a:rPr lang="ru-RU" sz="2000" dirty="0"/>
              <a:t>воспроизведение видео- и аудиофайлов: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Защита авторских прав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Удобство для пользователя (не нужно скачивать большой файл)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148956" y="1332472"/>
            <a:ext cx="2121408" cy="18288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028839" y="1327284"/>
            <a:ext cx="1332854" cy="1828800"/>
            <a:chOff x="7346196" y="-211505"/>
            <a:chExt cx="1332854" cy="1828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52107" y="-211505"/>
              <a:ext cx="526943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346196" y="-211505"/>
              <a:ext cx="526943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Текст 2"/>
          <p:cNvSpPr txBox="1">
            <a:spLocks/>
          </p:cNvSpPr>
          <p:nvPr/>
        </p:nvSpPr>
        <p:spPr>
          <a:xfrm>
            <a:off x="530223" y="3611105"/>
            <a:ext cx="3853214" cy="3097078"/>
          </a:xfrm>
          <a:prstGeom prst="rect">
            <a:avLst/>
          </a:prstGeom>
        </p:spPr>
        <p:txBody>
          <a:bodyPr vert="horz" lIns="27432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Единый портал доступа к любым видам информации: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Текст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Аудио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14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книг на арабском языке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D4458-1AD5-41EE-B83E-0DA06ECD5848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26" y="1290637"/>
            <a:ext cx="4510890" cy="33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823" y="235999"/>
            <a:ext cx="8412480" cy="822960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Arial" charset="0"/>
              </a:rPr>
              <a:t>Эффект от внедрения решения</a:t>
            </a:r>
            <a:endParaRPr kumimoji="0" lang="en-GB" dirty="0" smtClean="0">
              <a:cs typeface="Arial" charset="0"/>
            </a:endParaRP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3696" y="1133856"/>
            <a:ext cx="6838373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cs typeface="Arial" charset="0"/>
              </a:rPr>
              <a:t>Оперативный доступ </a:t>
            </a:r>
            <a:r>
              <a:rPr lang="ru-RU" sz="1800" dirty="0">
                <a:cs typeface="Arial" charset="0"/>
              </a:rPr>
              <a:t>к информации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независимо от времени и места</a:t>
            </a:r>
            <a:r>
              <a:rPr lang="ru-RU" sz="1800" dirty="0">
                <a:cs typeface="Arial" charset="0"/>
              </a:rPr>
              <a:t> нахождения читателя и библиотеки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Доступ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к разнородным электронным ресурсам </a:t>
            </a:r>
            <a:r>
              <a:rPr lang="ru-RU" sz="1800" dirty="0">
                <a:cs typeface="Arial" charset="0"/>
              </a:rPr>
              <a:t>из одной точки (в среде одного экрана)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Сохранность </a:t>
            </a:r>
            <a:r>
              <a:rPr lang="ru-RU" sz="1800" dirty="0" smtClean="0">
                <a:cs typeface="Arial" charset="0"/>
              </a:rPr>
              <a:t>оригинальных </a:t>
            </a:r>
            <a:r>
              <a:rPr lang="ru-RU" sz="1800" dirty="0">
                <a:cs typeface="Arial" charset="0"/>
              </a:rPr>
              <a:t>документов (ценных </a:t>
            </a:r>
            <a:r>
              <a:rPr lang="ru-RU" sz="1800" dirty="0" smtClean="0">
                <a:cs typeface="Arial" charset="0"/>
              </a:rPr>
              <a:t>и </a:t>
            </a:r>
            <a:r>
              <a:rPr lang="ru-RU" sz="1800" dirty="0">
                <a:cs typeface="Arial" charset="0"/>
              </a:rPr>
              <a:t>редких)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Доступ</a:t>
            </a:r>
            <a:r>
              <a:rPr lang="ru-RU" sz="1800" dirty="0" smtClean="0">
                <a:cs typeface="Arial" charset="0"/>
              </a:rPr>
              <a:t> </a:t>
            </a:r>
            <a:r>
              <a:rPr lang="ru-RU" sz="1800" dirty="0">
                <a:cs typeface="Arial" charset="0"/>
              </a:rPr>
              <a:t>к редким книгам, фотоальбомам и изданиям в единственном экземпляре (рукописные книги и архивы</a:t>
            </a:r>
            <a:r>
              <a:rPr lang="ru-RU" sz="1800" dirty="0" smtClean="0">
                <a:cs typeface="Arial" charset="0"/>
              </a:rPr>
              <a:t>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Объединение информационных ресурсов</a:t>
            </a:r>
            <a:r>
              <a:rPr lang="ru-RU" sz="1800" dirty="0" smtClean="0"/>
              <a:t>, интеграция с АБИС</a:t>
            </a:r>
            <a:endParaRPr lang="ru-RU" sz="1800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cs typeface="Arial" charset="0"/>
              </a:rPr>
              <a:t>Быстрое </a:t>
            </a:r>
            <a:r>
              <a:rPr lang="ru-RU" sz="1800" dirty="0">
                <a:cs typeface="Arial" charset="0"/>
              </a:rPr>
              <a:t>и качественное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тиражирование</a:t>
            </a:r>
            <a:r>
              <a:rPr lang="ru-RU" sz="1800" dirty="0">
                <a:cs typeface="Arial" charset="0"/>
              </a:rPr>
              <a:t> (репринт) по требованию  редких книг, рукописных книг и архивных материалов (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от 1 экземпляра</a:t>
            </a:r>
            <a:r>
              <a:rPr lang="ru-RU" sz="1800" dirty="0" smtClean="0">
                <a:cs typeface="Arial" charset="0"/>
              </a:rPr>
              <a:t>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Новые формы </a:t>
            </a:r>
            <a:r>
              <a:rPr lang="ru-RU" sz="1800" dirty="0">
                <a:cs typeface="Arial" charset="0"/>
              </a:rPr>
              <a:t>библиотечного и информационного обслуживания читателей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>
                <a:solidFill>
                  <a:srgbClr val="777777"/>
                </a:solidFill>
              </a:defRPr>
            </a:lvl1pPr>
          </a:lstStyle>
          <a:p>
            <a:fld id="{F8EAFF1E-3042-4011-868F-70B2C4ADF2CF}" type="datetime4">
              <a:rPr lang="en-US"/>
              <a:pPr/>
              <a:t>June 23, 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1A90B47-E214-4AA0-ABCC-FFA55F6C27DC}" type="slidenum">
              <a:rPr lang="en-US" sz="900">
                <a:solidFill>
                  <a:srgbClr val="777777"/>
                </a:solidFill>
              </a:rPr>
              <a:pPr/>
              <a:t>13</a:t>
            </a:fld>
            <a:endParaRPr lang="en-US" sz="9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9632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dirty="0"/>
              <a:t>Узнайте больше о решении </a:t>
            </a:r>
            <a:r>
              <a:rPr lang="en-US" dirty="0" smtClean="0"/>
              <a:t>Xerox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cs typeface="Times New Roman" pitchFamily="18" charset="0"/>
              </a:rPr>
              <a:t>«Полнотекстовая электронная библиотека»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021080" y="1802448"/>
            <a:ext cx="3933692" cy="3652060"/>
          </a:xfrm>
        </p:spPr>
        <p:txBody>
          <a:bodyPr>
            <a:normAutofit/>
          </a:bodyPr>
          <a:lstStyle/>
          <a:p>
            <a:pPr marL="0" lvl="1" indent="0" eaLnBrk="0" hangingPunct="0">
              <a:spcAft>
                <a:spcPts val="700"/>
              </a:spcAft>
              <a:buClr>
                <a:schemeClr val="accent1"/>
              </a:buClr>
              <a:buNone/>
            </a:pPr>
            <a:r>
              <a:rPr lang="ru-RU" sz="3200" dirty="0" smtClean="0"/>
              <a:t>Посетите стенд </a:t>
            </a:r>
            <a:r>
              <a:rPr lang="en-US" sz="3200" dirty="0"/>
              <a:t>Xerox </a:t>
            </a:r>
            <a:r>
              <a:rPr lang="ru-RU" sz="3200" dirty="0" smtClean="0"/>
              <a:t>на выставке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A7AC1-058D-4F3E-B252-0EF6BB943DD3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C:\Users\q3v4w60x\Pictures\Education\Getty_92963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1802448"/>
            <a:ext cx="4328160" cy="30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6" y="398293"/>
            <a:ext cx="7990203" cy="8229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Содержание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49981-5441-463B-A2A9-4B0AC990B960}" type="datetime4">
              <a:rPr lang="ru-RU"/>
              <a:pPr/>
              <a:t>23 июня 2014 г.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/>
              <a:pPr/>
              <a:t>2</a:t>
            </a:fld>
            <a:endParaRPr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2406810" y="-1278031"/>
            <a:ext cx="1568700" cy="6382327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0969" y="1338527"/>
            <a:ext cx="6252821" cy="118806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Решение </a:t>
            </a:r>
            <a:r>
              <a:rPr lang="en-US" sz="2600" dirty="0" smtClean="0">
                <a:solidFill>
                  <a:srgbClr val="FFFFFF"/>
                </a:solidFill>
                <a:ea typeface="+mj-ea"/>
                <a:cs typeface="Arial"/>
              </a:rPr>
              <a:t>Xerox </a:t>
            </a: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«Полнотекстовая электронная библиотека»: </a:t>
            </a:r>
            <a:endParaRPr lang="en-US" sz="2600" dirty="0" smtClean="0">
              <a:solidFill>
                <a:srgbClr val="FFFFFF"/>
              </a:solidFill>
              <a:ea typeface="+mj-ea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архитектура, проекты внедрения</a:t>
            </a:r>
            <a:endParaRPr lang="en-US" sz="2600" dirty="0">
              <a:solidFill>
                <a:srgbClr val="6DAF3D"/>
              </a:solidFill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0969" y="2526593"/>
            <a:ext cx="5760720" cy="6999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Оценка отраслевого рынка</a:t>
            </a:r>
            <a:endParaRPr lang="en-US" sz="2600" dirty="0">
              <a:solidFill>
                <a:srgbClr val="6DAF3D"/>
              </a:solidFill>
              <a:ea typeface="+mj-ea"/>
              <a:cs typeface="+mj-cs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967690" y="1056269"/>
            <a:ext cx="2446935" cy="6382329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084532"/>
            <a:ext cx="6001689" cy="2215888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20000"/>
          </a:bodyPr>
          <a:lstStyle/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Новые опции для привлечения читателей:</a:t>
            </a: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Работа </a:t>
            </a:r>
            <a:r>
              <a:rPr lang="ru-RU" sz="2400" dirty="0">
                <a:solidFill>
                  <a:schemeClr val="bg1"/>
                </a:solidFill>
                <a:cs typeface="Arial" charset="0"/>
              </a:rPr>
              <a:t>на мобильных устройствах (планшеты, смартфоны)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Поддержка потокового воспроизведения видео и аудио</a:t>
            </a: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Работа с арабскими книгами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"/>
            <a:ext cx="9144000" cy="61237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3277492" y="2154264"/>
            <a:ext cx="5880993" cy="4114173"/>
            <a:chOff x="0" y="600332"/>
            <a:chExt cx="6766560" cy="5239415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176307"/>
              <a:ext cx="6766560" cy="4663440"/>
            </a:xfrm>
            <a:prstGeom prst="round1Rect">
              <a:avLst>
                <a:gd name="adj" fmla="val 3318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0" y="600332"/>
              <a:ext cx="6766560" cy="822959"/>
            </a:xfrm>
            <a:prstGeom prst="round1Rect">
              <a:avLst>
                <a:gd name="adj" fmla="val 1383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3549113" y="3195100"/>
            <a:ext cx="5464028" cy="30614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21701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Предоставление читателям </a:t>
            </a:r>
            <a:r>
              <a:rPr lang="ru-RU" b="1" dirty="0" smtClean="0">
                <a:solidFill>
                  <a:schemeClr val="tx1"/>
                </a:solidFill>
              </a:rPr>
              <a:t>удобного доступа </a:t>
            </a:r>
            <a:r>
              <a:rPr lang="ru-RU" dirty="0" smtClean="0">
                <a:solidFill>
                  <a:schemeClr val="tx1"/>
                </a:solidFill>
              </a:rPr>
              <a:t>к оцифрованному контенту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21701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Работа с </a:t>
            </a:r>
            <a:r>
              <a:rPr lang="ru-RU" b="1" dirty="0" smtClean="0">
                <a:solidFill>
                  <a:schemeClr val="tx1"/>
                </a:solidFill>
              </a:rPr>
              <a:t>территориально удаленными </a:t>
            </a:r>
            <a:r>
              <a:rPr lang="ru-RU" dirty="0" smtClean="0">
                <a:solidFill>
                  <a:schemeClr val="tx1"/>
                </a:solidFill>
              </a:rPr>
              <a:t>читателями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tabLst>
                <a:tab pos="2170113" algn="l"/>
              </a:tabLst>
            </a:pPr>
            <a:r>
              <a:rPr lang="ru-RU" sz="2000" dirty="0"/>
              <a:t>Обеспечение </a:t>
            </a:r>
            <a:r>
              <a:rPr lang="ru-RU" sz="2000" b="1" dirty="0"/>
              <a:t>сохранности</a:t>
            </a:r>
            <a:r>
              <a:rPr lang="ru-RU" sz="2000" dirty="0"/>
              <a:t> библиотечных </a:t>
            </a:r>
            <a:r>
              <a:rPr lang="ru-RU" sz="2000" dirty="0" smtClean="0"/>
              <a:t>фондов</a:t>
            </a:r>
            <a:endParaRPr lang="ru-RU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5195" y="2211921"/>
            <a:ext cx="6037946" cy="6469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2925"/>
            <a:r>
              <a:rPr lang="ru-RU" sz="2200" dirty="0" smtClean="0">
                <a:solidFill>
                  <a:schemeClr val="bg1"/>
                </a:solidFill>
              </a:rPr>
              <a:t>Цели </a:t>
            </a:r>
            <a:r>
              <a:rPr lang="ru-RU" sz="2200" dirty="0">
                <a:solidFill>
                  <a:schemeClr val="bg1"/>
                </a:solidFill>
              </a:rPr>
              <a:t>создания электронной библиотеки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4"/>
          <p:cNvSpPr>
            <a:spLocks noChangeArrowheads="1"/>
          </p:cNvSpPr>
          <p:nvPr/>
        </p:nvSpPr>
        <p:spPr bwMode="auto">
          <a:xfrm rot="-5400000">
            <a:off x="3771900" y="1104900"/>
            <a:ext cx="1524000" cy="8305800"/>
          </a:xfrm>
          <a:prstGeom prst="homePlate">
            <a:avLst>
              <a:gd name="adj" fmla="val 9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endParaRPr lang="ru-RU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400" dirty="0" smtClean="0">
                <a:latin typeface="+mn-lt"/>
                <a:cs typeface="Times New Roman" pitchFamily="18" charset="0"/>
              </a:rPr>
              <a:t>Архитектура </a:t>
            </a:r>
            <a:r>
              <a:rPr lang="ru-RU" altLang="en-US" sz="2400" dirty="0">
                <a:latin typeface="+mn-lt"/>
                <a:cs typeface="Times New Roman" pitchFamily="18" charset="0"/>
              </a:rPr>
              <a:t>решения </a:t>
            </a:r>
            <a:r>
              <a:rPr lang="ru-RU" altLang="en-US" sz="2400" dirty="0" smtClean="0">
                <a:latin typeface="+mn-lt"/>
                <a:cs typeface="Times New Roman" pitchFamily="18" charset="0"/>
              </a:rPr>
              <a:t/>
            </a:r>
            <a:br>
              <a:rPr lang="ru-RU" altLang="en-US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«</a:t>
            </a:r>
            <a:r>
              <a:rPr lang="ru-RU" sz="2400" dirty="0">
                <a:latin typeface="+mn-lt"/>
                <a:cs typeface="Times New Roman" pitchFamily="18" charset="0"/>
              </a:rPr>
              <a:t>Полнотекстовая электронная библиотека»</a:t>
            </a:r>
            <a:endParaRPr lang="en-GB" alt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 rot="-5400000">
            <a:off x="1638300" y="-190500"/>
            <a:ext cx="3276600" cy="5791200"/>
          </a:xfrm>
          <a:prstGeom prst="homePlate">
            <a:avLst>
              <a:gd name="adj" fmla="val 9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endParaRPr lang="ru-RU" altLang="en-US" b="0"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Предоставление доступа к электронным ресурсам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5400000">
            <a:off x="5867400" y="1524000"/>
            <a:ext cx="3276600" cy="2362200"/>
          </a:xfrm>
          <a:prstGeom prst="homePlate">
            <a:avLst>
              <a:gd name="adj" fmla="val 1204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Тиражирование электронного ресурса по требованию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533400" y="2133600"/>
            <a:ext cx="7924800" cy="304800"/>
          </a:xfrm>
          <a:prstGeom prst="rect">
            <a:avLst/>
          </a:prstGeom>
          <a:solidFill>
            <a:schemeClr val="bg1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Единый портал доступа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533400" y="3886200"/>
            <a:ext cx="7924800" cy="304800"/>
          </a:xfrm>
          <a:prstGeom prst="rect">
            <a:avLst/>
          </a:prstGeom>
          <a:solidFill>
            <a:schemeClr val="bg1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Электронное хранилище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457200" y="2667000"/>
            <a:ext cx="1600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АБИС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133600" y="2667000"/>
            <a:ext cx="1981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атрибутивного и полнотекстового поиска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1" name="Rectangle 18"/>
          <p:cNvSpPr>
            <a:spLocks noChangeArrowheads="1"/>
          </p:cNvSpPr>
          <p:nvPr/>
        </p:nvSpPr>
        <p:spPr bwMode="auto">
          <a:xfrm>
            <a:off x="4191000" y="2667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просмотра содержимого электронных ресурсов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2" name="Rectangle 19"/>
          <p:cNvSpPr>
            <a:spLocks noChangeArrowheads="1"/>
          </p:cNvSpPr>
          <p:nvPr/>
        </p:nvSpPr>
        <p:spPr bwMode="auto">
          <a:xfrm>
            <a:off x="6477000" y="2667000"/>
            <a:ext cx="1981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 dirty="0">
                <a:latin typeface="+mn-lt"/>
                <a:cs typeface="Times New Roman" pitchFamily="18" charset="0"/>
              </a:rPr>
              <a:t>Модуль формирования и исполнения </a:t>
            </a:r>
            <a:r>
              <a:rPr lang="ru-RU" altLang="en-US" b="0" dirty="0" smtClean="0">
                <a:latin typeface="+mn-lt"/>
                <a:cs typeface="Times New Roman" pitchFamily="18" charset="0"/>
              </a:rPr>
              <a:t>заказа на печать книги</a:t>
            </a:r>
            <a:endParaRPr lang="en-GB" altLang="en-US" b="0" dirty="0">
              <a:latin typeface="+mn-lt"/>
              <a:cs typeface="Times New Roman" pitchFamily="18" charset="0"/>
            </a:endParaRPr>
          </a:p>
        </p:txBody>
      </p:sp>
      <p:sp>
        <p:nvSpPr>
          <p:cNvPr id="5133" name="Rectangle 20"/>
          <p:cNvSpPr>
            <a:spLocks noChangeArrowheads="1"/>
          </p:cNvSpPr>
          <p:nvPr/>
        </p:nvSpPr>
        <p:spPr bwMode="auto">
          <a:xfrm>
            <a:off x="990600" y="4953000"/>
            <a:ext cx="18288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работы с  бумажными изданиями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4" name="Rectangle 21"/>
          <p:cNvSpPr>
            <a:spLocks noChangeArrowheads="1"/>
          </p:cNvSpPr>
          <p:nvPr/>
        </p:nvSpPr>
        <p:spPr bwMode="auto">
          <a:xfrm>
            <a:off x="3581400" y="4953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 dirty="0">
                <a:latin typeface="+mn-lt"/>
                <a:cs typeface="Times New Roman" pitchFamily="18" charset="0"/>
              </a:rPr>
              <a:t>Модуль работы с видео-аудио материалами</a:t>
            </a:r>
            <a:endParaRPr lang="en-GB" altLang="en-US" b="0" dirty="0">
              <a:latin typeface="+mn-lt"/>
              <a:cs typeface="Times New Roman" pitchFamily="18" charset="0"/>
            </a:endParaRPr>
          </a:p>
        </p:txBody>
      </p:sp>
      <p:sp>
        <p:nvSpPr>
          <p:cNvPr id="5135" name="Rectangle 22"/>
          <p:cNvSpPr>
            <a:spLocks noChangeArrowheads="1"/>
          </p:cNvSpPr>
          <p:nvPr/>
        </p:nvSpPr>
        <p:spPr bwMode="auto">
          <a:xfrm>
            <a:off x="6248400" y="4953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управления заданиями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6" name="Text Box 28"/>
          <p:cNvSpPr txBox="1">
            <a:spLocks noChangeArrowheads="1"/>
          </p:cNvSpPr>
          <p:nvPr/>
        </p:nvSpPr>
        <p:spPr bwMode="auto">
          <a:xfrm>
            <a:off x="3355975" y="4572000"/>
            <a:ext cx="2222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ru-RU" altLang="en-US" b="0">
                <a:latin typeface="+mn-lt"/>
                <a:cs typeface="Times New Roman" pitchFamily="18" charset="0"/>
              </a:rPr>
              <a:t>Формирование</a:t>
            </a:r>
            <a:r>
              <a:rPr lang="ru-RU" altLang="en-US">
                <a:latin typeface="+mn-lt"/>
                <a:cs typeface="Times New Roman" pitchFamily="18" charset="0"/>
              </a:rPr>
              <a:t> </a:t>
            </a:r>
            <a:r>
              <a:rPr lang="ru-RU" altLang="en-US" b="0">
                <a:latin typeface="+mn-lt"/>
                <a:cs typeface="Times New Roman" pitchFamily="18" charset="0"/>
              </a:rPr>
              <a:t>контента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F8EAFF1E-3042-4011-868F-70B2C4ADF2C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172665"/>
            <a:ext cx="8412480" cy="8229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Проекты </a:t>
            </a:r>
            <a:r>
              <a:rPr lang="en-US" sz="2800" dirty="0" smtClean="0"/>
              <a:t>Xerox </a:t>
            </a:r>
            <a:r>
              <a:rPr lang="ru-RU" sz="2800" dirty="0" smtClean="0"/>
              <a:t>в </a:t>
            </a:r>
            <a:r>
              <a:rPr lang="ru-RU" sz="2800" dirty="0"/>
              <a:t>библиотеках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1314" y="734975"/>
            <a:ext cx="6103918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ГПНТБ России </a:t>
            </a:r>
          </a:p>
          <a:p>
            <a:r>
              <a:rPr lang="ru-RU" sz="1600" dirty="0"/>
              <a:t>Создание системы электронных коллекций </a:t>
            </a:r>
          </a:p>
          <a:p>
            <a:pPr marL="0" lvl="3"/>
            <a:r>
              <a:rPr lang="ru-RU" dirty="0"/>
              <a:t> </a:t>
            </a:r>
            <a:r>
              <a:rPr lang="ru-RU" sz="1200" b="1" dirty="0">
                <a:cs typeface="Arial" charset="0"/>
                <a:hlinkClick r:id="rId2"/>
              </a:rPr>
              <a:t>http://147.45.19.130/dsweb/HomePage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sz="11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Президентская </a:t>
            </a:r>
            <a:r>
              <a:rPr lang="ru-RU" dirty="0">
                <a:solidFill>
                  <a:schemeClr val="accent1"/>
                </a:solidFill>
              </a:rPr>
              <a:t>библиотека имени Б.Н. Ельцина </a:t>
            </a:r>
          </a:p>
          <a:p>
            <a:r>
              <a:rPr lang="ru-RU" sz="1600" dirty="0"/>
              <a:t>Создание технологического комплекса сканирования и печати </a:t>
            </a:r>
          </a:p>
          <a:p>
            <a:r>
              <a:rPr lang="ru-RU" dirty="0"/>
              <a:t> </a:t>
            </a:r>
          </a:p>
          <a:p>
            <a:endParaRPr lang="ru-RU" sz="900" b="1" dirty="0" smtClean="0">
              <a:cs typeface="Arial" charset="0"/>
            </a:endParaRPr>
          </a:p>
          <a:p>
            <a:endParaRPr lang="ru-RU" sz="1100" b="1" dirty="0">
              <a:cs typeface="Arial" charset="0"/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Русское </a:t>
            </a:r>
            <a:r>
              <a:rPr lang="ru-RU" dirty="0">
                <a:solidFill>
                  <a:schemeClr val="accent1"/>
                </a:solidFill>
              </a:rPr>
              <a:t>географическое общество</a:t>
            </a:r>
          </a:p>
          <a:p>
            <a:r>
              <a:rPr lang="ru-RU" sz="1600" dirty="0"/>
              <a:t>Создание системы электронных коллекций </a:t>
            </a:r>
          </a:p>
          <a:p>
            <a:r>
              <a:rPr lang="en-US" sz="1200" b="1" dirty="0">
                <a:cs typeface="Arial" charset="0"/>
                <a:hlinkClick r:id="rId3"/>
              </a:rPr>
              <a:t>http://</a:t>
            </a:r>
            <a:r>
              <a:rPr lang="en-US" sz="1200" b="1" dirty="0" smtClean="0">
                <a:cs typeface="Arial" charset="0"/>
                <a:hlinkClick r:id="rId3"/>
              </a:rPr>
              <a:t>lib.rgo.ru/dsweb/HomePage</a:t>
            </a:r>
            <a:r>
              <a:rPr lang="ru-RU" sz="1200" b="1" dirty="0" smtClean="0">
                <a:cs typeface="Arial" charset="0"/>
              </a:rPr>
              <a:t> </a:t>
            </a:r>
            <a:endParaRPr lang="ru-RU" sz="1200" b="1" dirty="0">
              <a:cs typeface="Arial" charset="0"/>
            </a:endParaRPr>
          </a:p>
          <a:p>
            <a:endParaRPr lang="ru-RU" dirty="0"/>
          </a:p>
          <a:p>
            <a:endParaRPr lang="ru-RU" sz="5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Южный федеральный </a:t>
            </a:r>
            <a:r>
              <a:rPr lang="ru-RU" dirty="0">
                <a:solidFill>
                  <a:schemeClr val="accent1"/>
                </a:solidFill>
              </a:rPr>
              <a:t>университет </a:t>
            </a:r>
            <a:r>
              <a:rPr lang="ru-RU" dirty="0" smtClean="0">
                <a:solidFill>
                  <a:schemeClr val="accent1"/>
                </a:solidFill>
              </a:rPr>
              <a:t>(ЮФУ</a:t>
            </a:r>
            <a:r>
              <a:rPr lang="ru-RU" dirty="0">
                <a:solidFill>
                  <a:schemeClr val="accent1"/>
                </a:solidFill>
              </a:rPr>
              <a:t>) </a:t>
            </a:r>
          </a:p>
          <a:p>
            <a:r>
              <a:rPr lang="ru-RU" sz="1600" dirty="0" smtClean="0"/>
              <a:t>Создание электронной библиотеки</a:t>
            </a:r>
            <a:endParaRPr lang="ru-RU" sz="1600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Национальная </a:t>
            </a:r>
            <a:r>
              <a:rPr lang="ru-RU" dirty="0">
                <a:solidFill>
                  <a:schemeClr val="accent1"/>
                </a:solidFill>
              </a:rPr>
              <a:t>библиотека </a:t>
            </a:r>
            <a:r>
              <a:rPr lang="ru-RU" dirty="0" smtClean="0">
                <a:solidFill>
                  <a:schemeClr val="accent1"/>
                </a:solidFill>
              </a:rPr>
              <a:t>имени </a:t>
            </a:r>
            <a:r>
              <a:rPr lang="ru-RU" dirty="0" err="1">
                <a:solidFill>
                  <a:schemeClr val="accent1"/>
                </a:solidFill>
              </a:rPr>
              <a:t>Ахмет-Заки</a:t>
            </a:r>
            <a:r>
              <a:rPr lang="ru-RU" dirty="0">
                <a:solidFill>
                  <a:schemeClr val="accent1"/>
                </a:solidFill>
              </a:rPr>
              <a:t> </a:t>
            </a:r>
            <a:r>
              <a:rPr lang="ru-RU" dirty="0" err="1" smtClean="0">
                <a:solidFill>
                  <a:schemeClr val="accent1"/>
                </a:solidFill>
              </a:rPr>
              <a:t>Валиди</a:t>
            </a:r>
            <a:r>
              <a:rPr lang="ru-RU" dirty="0" smtClean="0">
                <a:solidFill>
                  <a:schemeClr val="accent1"/>
                </a:solidFill>
              </a:rPr>
              <a:t> Республики Башкортостан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ru-RU" sz="1600" dirty="0"/>
              <a:t>Создание системы электронных коллекций </a:t>
            </a:r>
          </a:p>
          <a:p>
            <a:r>
              <a:rPr lang="en-US" sz="1200" b="1" dirty="0">
                <a:cs typeface="Arial" charset="0"/>
                <a:hlinkClick r:id="rId4"/>
              </a:rPr>
              <a:t>http://</a:t>
            </a:r>
            <a:r>
              <a:rPr lang="en-US" sz="1200" b="1" dirty="0" smtClean="0">
                <a:cs typeface="Arial" charset="0"/>
                <a:hlinkClick r:id="rId4"/>
              </a:rPr>
              <a:t>ebook.bashnl.ru/dsweb/HomePage</a:t>
            </a:r>
            <a:r>
              <a:rPr lang="ru-RU" sz="1200" b="1" dirty="0" smtClean="0">
                <a:cs typeface="Arial" charset="0"/>
              </a:rPr>
              <a:t> </a:t>
            </a:r>
            <a:endParaRPr lang="ru-RU" sz="1200" b="1" dirty="0">
              <a:cs typeface="Arial" charset="0"/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sz="900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8194" name="Picture 2" descr="C:\Users\q3v4w60x\Pictures\Лого_заказчиков\Logo_Gpnt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219" y="855043"/>
            <a:ext cx="759302" cy="7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q3v4w60x\Pictures\Лого_заказчиков\prezidentskaya_bibliotek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88" y="1723758"/>
            <a:ext cx="1215565" cy="10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3v4w60x\Pictures\Лого_заказчиков\valid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35" y="5219763"/>
            <a:ext cx="1095743" cy="10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q3v4w60x\Pictures\Лого_заказчиков\РГО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7" y="3067790"/>
            <a:ext cx="1115405" cy="8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88" y="4038351"/>
            <a:ext cx="1396844" cy="9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9444" y="850362"/>
            <a:ext cx="61632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Национальная </a:t>
            </a:r>
            <a:r>
              <a:rPr lang="ru-RU" dirty="0">
                <a:solidFill>
                  <a:schemeClr val="accent1"/>
                </a:solidFill>
              </a:rPr>
              <a:t>библиотека Республики Татарстан</a:t>
            </a:r>
          </a:p>
          <a:p>
            <a:r>
              <a:rPr lang="ru-RU" sz="1600" dirty="0"/>
              <a:t>Создание технологического комплекса сканирования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Тюменская </a:t>
            </a:r>
            <a:r>
              <a:rPr lang="ru-RU" dirty="0">
                <a:solidFill>
                  <a:schemeClr val="accent1"/>
                </a:solidFill>
              </a:rPr>
              <a:t>областная научная библиотека </a:t>
            </a:r>
          </a:p>
          <a:p>
            <a:r>
              <a:rPr lang="ru-RU" dirty="0">
                <a:solidFill>
                  <a:schemeClr val="accent1"/>
                </a:solidFill>
              </a:rPr>
              <a:t>(ТОНБ) </a:t>
            </a:r>
            <a:r>
              <a:rPr lang="ru-RU" dirty="0" smtClean="0">
                <a:solidFill>
                  <a:schemeClr val="accent1"/>
                </a:solidFill>
              </a:rPr>
              <a:t>имени Д</a:t>
            </a:r>
            <a:r>
              <a:rPr lang="ru-RU" dirty="0">
                <a:solidFill>
                  <a:schemeClr val="accent1"/>
                </a:solidFill>
              </a:rPr>
              <a:t>. И. Менделеева </a:t>
            </a:r>
          </a:p>
          <a:p>
            <a:r>
              <a:rPr lang="ru-RU" sz="1600" dirty="0"/>
              <a:t>Создание технологического комплекса сканирования и печати</a:t>
            </a:r>
            <a:endParaRPr lang="en-US" sz="1600" dirty="0"/>
          </a:p>
          <a:p>
            <a:endParaRPr lang="ru-RU" sz="1400" dirty="0"/>
          </a:p>
          <a:p>
            <a:endParaRPr lang="ru-RU" sz="105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Центральная </a:t>
            </a:r>
            <a:r>
              <a:rPr lang="ru-RU" dirty="0">
                <a:solidFill>
                  <a:schemeClr val="accent1"/>
                </a:solidFill>
              </a:rPr>
              <a:t>городская публичная библиотека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имени А.П. Чехова (г. Таганрог)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sz="1600" dirty="0"/>
              <a:t>Создание технологического комплекса сканирования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Самарский государственный аэрокосмический </a:t>
            </a:r>
          </a:p>
          <a:p>
            <a:r>
              <a:rPr lang="ru-RU" dirty="0">
                <a:solidFill>
                  <a:schemeClr val="accent1"/>
                </a:solidFill>
              </a:rPr>
              <a:t>университет </a:t>
            </a:r>
          </a:p>
          <a:p>
            <a:r>
              <a:rPr lang="ru-RU" sz="1600" dirty="0"/>
              <a:t>Создание электронной библиотеки 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1"/>
                </a:solidFill>
              </a:rPr>
              <a:t>ДНТБ Куйбышевской железной дороги </a:t>
            </a:r>
          </a:p>
          <a:p>
            <a:r>
              <a:rPr lang="ru-RU" sz="1600" dirty="0"/>
              <a:t>Создание электронной библиотеки 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1"/>
                </a:solidFill>
              </a:rPr>
              <a:t>Казанский авиационный институт </a:t>
            </a:r>
          </a:p>
          <a:p>
            <a:r>
              <a:rPr lang="ru-RU" sz="1600" dirty="0"/>
              <a:t>Создание электронной библиотеки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752" y="5047000"/>
            <a:ext cx="2078183" cy="4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q3v4w60x\Pictures\Лого_заказчиков\чех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89" y="2909028"/>
            <a:ext cx="772308" cy="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q3v4w60x\Pictures\Лого_заказчиков\SSAU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42" y="3974059"/>
            <a:ext cx="1386202" cy="6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q3v4w60x\Pictures\Лого_заказчиков\ка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05" y="5676405"/>
            <a:ext cx="1525155" cy="6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q3v4w60x\Pictures\Лого_заказчиков\ton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26" y="1619906"/>
            <a:ext cx="1819111" cy="11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3448" y="172665"/>
            <a:ext cx="8412480" cy="822960"/>
          </a:xfrm>
        </p:spPr>
        <p:txBody>
          <a:bodyPr>
            <a:normAutofit/>
          </a:bodyPr>
          <a:lstStyle/>
          <a:p>
            <a:r>
              <a:rPr lang="ru-RU" sz="2800" dirty="0"/>
              <a:t>Проекты </a:t>
            </a:r>
            <a:r>
              <a:rPr lang="en-US" sz="2800" dirty="0"/>
              <a:t>Xerox </a:t>
            </a:r>
            <a:r>
              <a:rPr lang="ru-RU" sz="2800" dirty="0"/>
              <a:t>в библиотеках</a:t>
            </a:r>
            <a:endParaRPr lang="en-US" sz="2800" dirty="0"/>
          </a:p>
        </p:txBody>
      </p:sp>
      <p:pic>
        <p:nvPicPr>
          <p:cNvPr id="14" name="Picture 4" descr="C:\Users\q3v4w60x\Pictures\Лого_заказчиков\logo-tatarst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44" y="734657"/>
            <a:ext cx="1841748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развития решения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274266" y="1148591"/>
            <a:ext cx="3858347" cy="4563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Работа на мобильных устройствах (планшеты, смартфоны)</a:t>
            </a:r>
            <a:endParaRPr lang="en-US" sz="2400" dirty="0">
              <a:cs typeface="Arial" charset="0"/>
            </a:endParaRP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Поддержка потокового </a:t>
            </a:r>
            <a:r>
              <a:rPr lang="ru-RU" sz="2400" dirty="0" smtClean="0">
                <a:cs typeface="Arial" charset="0"/>
              </a:rPr>
              <a:t>воспроизведения </a:t>
            </a:r>
            <a:r>
              <a:rPr lang="ru-RU" sz="2400" dirty="0">
                <a:cs typeface="Arial" charset="0"/>
              </a:rPr>
              <a:t>видео и аудио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Работа с арабскими книгами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C:\Users\q3v4w60x\Pictures\Education\FAN9020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458" y="1148591"/>
            <a:ext cx="4593538" cy="30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мобильных устройств в России*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825" y="1114375"/>
            <a:ext cx="5217063" cy="4754880"/>
          </a:xfrm>
        </p:spPr>
        <p:txBody>
          <a:bodyPr>
            <a:noAutofit/>
          </a:bodyPr>
          <a:lstStyle/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 smtClean="0">
                <a:cs typeface="Arial" charset="0"/>
              </a:rPr>
              <a:t>Ежедневная </a:t>
            </a:r>
            <a:r>
              <a:rPr lang="ru-RU" sz="2000" dirty="0">
                <a:cs typeface="Arial" charset="0"/>
              </a:rPr>
              <a:t>аудитория мобильного интернета </a:t>
            </a:r>
            <a:r>
              <a:rPr lang="ru-RU" sz="2000" dirty="0" smtClean="0">
                <a:cs typeface="Arial" charset="0"/>
              </a:rPr>
              <a:t>– </a:t>
            </a:r>
            <a:r>
              <a:rPr lang="ru-RU" sz="2000" dirty="0" smtClean="0">
                <a:solidFill>
                  <a:schemeClr val="accent1"/>
                </a:solidFill>
                <a:cs typeface="Arial" charset="0"/>
              </a:rPr>
              <a:t>61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% </a:t>
            </a:r>
            <a:r>
              <a:rPr lang="ru-RU" sz="2000" dirty="0">
                <a:cs typeface="Arial" charset="0"/>
              </a:rPr>
              <a:t>всех пользователей интернета (за год этот показатель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увеличился на 9%</a:t>
            </a:r>
            <a:r>
              <a:rPr lang="ru-RU" sz="2000" dirty="0">
                <a:cs typeface="Arial" charset="0"/>
              </a:rPr>
              <a:t>);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>
                <a:cs typeface="Arial" charset="0"/>
              </a:rPr>
              <a:t>За год на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25% </a:t>
            </a:r>
            <a:r>
              <a:rPr lang="ru-RU" sz="2000" dirty="0">
                <a:cs typeface="Arial" charset="0"/>
              </a:rPr>
              <a:t>увеличилась доля владельцев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двух устройств с доступом в мобильный интернет</a:t>
            </a:r>
            <a:r>
              <a:rPr lang="ru-RU" sz="2000" dirty="0">
                <a:cs typeface="Arial" charset="0"/>
              </a:rPr>
              <a:t>, а значит, интенсивность использования мобильного интернета растёт;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>
                <a:solidFill>
                  <a:schemeClr val="accent1"/>
                </a:solidFill>
                <a:cs typeface="Arial" charset="0"/>
              </a:rPr>
              <a:t>Увеличивается время</a:t>
            </a:r>
            <a:r>
              <a:rPr lang="ru-RU" sz="2000" dirty="0">
                <a:cs typeface="Arial" charset="0"/>
              </a:rPr>
              <a:t>, которое пользователи ежедневно проводят в мобильном интернете.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* Исследование </a:t>
            </a:r>
            <a:r>
              <a:rPr lang="en-US" sz="1400" dirty="0" err="1">
                <a:solidFill>
                  <a:schemeClr val="tx1"/>
                </a:solidFill>
              </a:rPr>
              <a:t>NewMR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«Мобильная Россия» (опубликовано 1 марта 2014г</a:t>
            </a:r>
            <a:r>
              <a:rPr lang="ru-RU" sz="1400" dirty="0" smtClean="0">
                <a:solidFill>
                  <a:schemeClr val="tx1"/>
                </a:solidFill>
              </a:rPr>
              <a:t>.)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435" y="1083379"/>
            <a:ext cx="3270566" cy="3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«Полнотекстовая электронная библиотека» </a:t>
            </a:r>
            <a:br>
              <a:rPr lang="ru-RU" dirty="0" smtClean="0"/>
            </a:br>
            <a:r>
              <a:rPr lang="ru-RU" dirty="0" smtClean="0"/>
              <a:t>на мобильных устройствах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124793" cy="47548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 с </a:t>
            </a:r>
            <a:r>
              <a:rPr lang="en-US" dirty="0">
                <a:solidFill>
                  <a:schemeClr val="tx1"/>
                </a:solidFill>
              </a:rPr>
              <a:t>Android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iOS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Различные типы планшетов и смартфонов, различные размеры экранов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Дизайн, адаптированный к работе с мобильных устройств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t>June 23,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062"/>
          <a:stretch/>
        </p:blipFill>
        <p:spPr>
          <a:xfrm>
            <a:off x="5671845" y="1306671"/>
            <a:ext cx="3472155" cy="54554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45" y="1076325"/>
            <a:ext cx="2200275" cy="57816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192565"/>
            <a:ext cx="16383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Xerox Green 2013">
  <a:themeElements>
    <a:clrScheme name="Xerox Green">
      <a:dk1>
        <a:srgbClr val="000000"/>
      </a:dk1>
      <a:lt1>
        <a:srgbClr val="FFFFFF"/>
      </a:lt1>
      <a:dk2>
        <a:srgbClr val="FD9F13"/>
      </a:dk2>
      <a:lt2>
        <a:srgbClr val="E67600"/>
      </a:lt2>
      <a:accent1>
        <a:srgbClr val="6DAF3D"/>
      </a:accent1>
      <a:accent2>
        <a:srgbClr val="34BCBA"/>
      </a:accent2>
      <a:accent3>
        <a:srgbClr val="2895D5"/>
      </a:accent3>
      <a:accent4>
        <a:srgbClr val="7053AA"/>
      </a:accent4>
      <a:accent5>
        <a:srgbClr val="9B2583"/>
      </a:accent5>
      <a:accent6>
        <a:srgbClr val="E64BA2"/>
      </a:accent6>
      <a:hlink>
        <a:srgbClr val="6DAF3D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Xerox Green 2013</Template>
  <TotalTime>72</TotalTime>
  <Words>645</Words>
  <Application>Microsoft Office PowerPoint</Application>
  <PresentationFormat>Экран (4:3)</PresentationFormat>
  <Paragraphs>151</Paragraphs>
  <Slides>15</Slides>
  <Notes>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22" baseType="lpstr">
      <vt:lpstr>Arial</vt:lpstr>
      <vt:lpstr>Calibri</vt:lpstr>
      <vt:lpstr>Museo Sans For Dell</vt:lpstr>
      <vt:lpstr>Times New Roman</vt:lpstr>
      <vt:lpstr>Wingdings 3</vt:lpstr>
      <vt:lpstr>Xerox Green 2013</vt:lpstr>
      <vt:lpstr>Модернизация библиотеки с использованием современных технологий работы с полнотекстовыми и мультимедийными ресурсами</vt:lpstr>
      <vt:lpstr>Содержание</vt:lpstr>
      <vt:lpstr>Презентация PowerPoint</vt:lpstr>
      <vt:lpstr>Архитектура решения  «Полнотекстовая электронная библиотека»</vt:lpstr>
      <vt:lpstr>Проекты Xerox в библиотеках</vt:lpstr>
      <vt:lpstr>Проекты Xerox в библиотеках</vt:lpstr>
      <vt:lpstr>Планы развития решения</vt:lpstr>
      <vt:lpstr>Использование мобильных устройств в России*</vt:lpstr>
      <vt:lpstr>«Полнотекстовая электронная библиотека»  на мобильных устройствах</vt:lpstr>
      <vt:lpstr>От библиотеки к медиатеке</vt:lpstr>
      <vt:lpstr>Электронная медиатека</vt:lpstr>
      <vt:lpstr>Чтение книг на арабском языке</vt:lpstr>
      <vt:lpstr>Эффект от внедрения решения</vt:lpstr>
      <vt:lpstr>Узнайте больше о решении Xerox «Полнотекстовая электронная библиотека»</vt:lpstr>
      <vt:lpstr>Презентация PowerPoint</vt:lpstr>
      <vt:lpstr>Custom Show 1</vt:lpstr>
    </vt:vector>
  </TitlesOfParts>
  <Company>Xerox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Looping Title  Slide Goes Here</dc:title>
  <dc:creator>Мария Румянцева</dc:creator>
  <cp:lastModifiedBy>Мария Румянцева</cp:lastModifiedBy>
  <cp:revision>41</cp:revision>
  <dcterms:created xsi:type="dcterms:W3CDTF">2014-06-10T05:13:49Z</dcterms:created>
  <dcterms:modified xsi:type="dcterms:W3CDTF">2014-06-23T11:39:11Z</dcterms:modified>
</cp:coreProperties>
</file>