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2" r:id="rId2"/>
    <p:sldId id="283" r:id="rId3"/>
    <p:sldId id="284" r:id="rId4"/>
    <p:sldId id="280" r:id="rId5"/>
    <p:sldId id="278" r:id="rId6"/>
    <p:sldId id="285" r:id="rId7"/>
    <p:sldId id="286" r:id="rId8"/>
    <p:sldId id="282" r:id="rId9"/>
    <p:sldId id="271" r:id="rId10"/>
    <p:sldId id="274" r:id="rId11"/>
    <p:sldId id="279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0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7150"/>
          </c:spPr>
          <c:marker>
            <c:spPr>
              <a:solidFill>
                <a:srgbClr val="FFC000"/>
              </a:solidFill>
              <a:ln w="57150"/>
            </c:spPr>
          </c:marker>
          <c:dLbls>
            <c:dLbl>
              <c:idx val="0"/>
              <c:layout>
                <c:manualLayout>
                  <c:x val="-3.9937986056296844E-2"/>
                  <c:y val="-0.11509293527962945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4.9922482570371067E-2"/>
                  <c:y val="-0.1100888946152976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7.4883723855556708E-2"/>
                  <c:y val="-0.13510909793695619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9.2541072558134166E-3"/>
                  <c:y val="-1.529254815669383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14</c:v>
                </c:pt>
                <c:pt idx="3">
                  <c:v>28</c:v>
                </c:pt>
              </c:numCache>
            </c:numRef>
          </c:val>
        </c:ser>
        <c:dLbls/>
        <c:marker val="1"/>
        <c:axId val="182963200"/>
        <c:axId val="135348608"/>
      </c:lineChart>
      <c:catAx>
        <c:axId val="182963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135348608"/>
        <c:crosses val="autoZero"/>
        <c:auto val="1"/>
        <c:lblAlgn val="ctr"/>
        <c:lblOffset val="100"/>
      </c:catAx>
      <c:valAx>
        <c:axId val="13534860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82963200"/>
        <c:crosses val="autoZero"/>
        <c:crossBetween val="between"/>
      </c:valAx>
    </c:plotArea>
    <c:plotVisOnly val="1"/>
    <c:dispBlanksAs val="zero"/>
  </c:chart>
  <c:spPr>
    <a:ln w="28575">
      <a:solidFill>
        <a:schemeClr val="accent6">
          <a:lumMod val="5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1505062459857548E-2"/>
          <c:y val="0"/>
          <c:w val="0.96849493754014271"/>
          <c:h val="0.80104346081169198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7150">
              <a:solidFill>
                <a:srgbClr val="00B0F0"/>
              </a:solidFill>
            </a:ln>
          </c:spPr>
          <c:marker>
            <c:spPr>
              <a:solidFill>
                <a:srgbClr val="92D050"/>
              </a:solidFill>
              <a:ln w="57150"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0.10064817611892428"/>
                  <c:y val="-0.12742261835086369"/>
                </c:manualLayout>
              </c:layout>
              <c:showVal val="1"/>
            </c:dLbl>
            <c:dLbl>
              <c:idx val="1"/>
              <c:layout>
                <c:manualLayout>
                  <c:x val="-0.1124891380152683"/>
                  <c:y val="-0.13273189411548306"/>
                </c:manualLayout>
              </c:layout>
              <c:showVal val="1"/>
            </c:dLbl>
            <c:dLbl>
              <c:idx val="2"/>
              <c:layout>
                <c:manualLayout>
                  <c:x val="-0.10952889754118234"/>
                  <c:y val="-0.15396899717396037"/>
                </c:manualLayout>
              </c:layout>
              <c:showVal val="1"/>
            </c:dLbl>
            <c:dLbl>
              <c:idx val="3"/>
              <c:layout>
                <c:manualLayout>
                  <c:x val="-1.0501566171630641E-16"/>
                  <c:y val="-5.8402033410812543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1090</c:v>
                </c:pt>
                <c:pt idx="1">
                  <c:v>1986</c:v>
                </c:pt>
                <c:pt idx="2">
                  <c:v>4529</c:v>
                </c:pt>
                <c:pt idx="3">
                  <c:v>9663</c:v>
                </c:pt>
              </c:numCache>
            </c:numRef>
          </c:val>
        </c:ser>
        <c:dLbls/>
        <c:marker val="1"/>
        <c:axId val="182875264"/>
        <c:axId val="182876800"/>
      </c:lineChart>
      <c:catAx>
        <c:axId val="1828752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182876800"/>
        <c:crosses val="autoZero"/>
        <c:auto val="1"/>
        <c:lblAlgn val="ctr"/>
        <c:lblOffset val="100"/>
      </c:catAx>
      <c:valAx>
        <c:axId val="18287680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82875264"/>
        <c:crosses val="autoZero"/>
        <c:crossBetween val="between"/>
      </c:valAx>
    </c:plotArea>
    <c:plotVisOnly val="1"/>
    <c:dispBlanksAs val="zero"/>
  </c:chart>
  <c:spPr>
    <a:ln w="28575">
      <a:solidFill>
        <a:srgbClr val="00B0F0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7150">
              <a:solidFill>
                <a:srgbClr val="006600"/>
              </a:solidFill>
            </a:ln>
          </c:spPr>
          <c:marker>
            <c:spPr>
              <a:solidFill>
                <a:srgbClr val="FFFF00"/>
              </a:solidFill>
              <a:ln w="57150">
                <a:solidFill>
                  <a:srgbClr val="006600"/>
                </a:solidFill>
              </a:ln>
            </c:spPr>
          </c:marker>
          <c:dLbls>
            <c:dLbl>
              <c:idx val="0"/>
              <c:layout>
                <c:manualLayout>
                  <c:x val="-2.9253640581018776E-2"/>
                  <c:y val="-9.780852723643568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8.1910193626852534E-2"/>
                  <c:y val="-9.2055084457821831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0.11993992638217693"/>
                  <c:y val="-0.13808262668673271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0.19892475595092762"/>
                  <c:y val="-5.7534427786138671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97</c:v>
                </c:pt>
                <c:pt idx="1">
                  <c:v>213</c:v>
                </c:pt>
                <c:pt idx="2">
                  <c:v>3349</c:v>
                </c:pt>
                <c:pt idx="3">
                  <c:v>13614</c:v>
                </c:pt>
              </c:numCache>
            </c:numRef>
          </c:val>
        </c:ser>
        <c:dLbls/>
        <c:marker val="1"/>
        <c:axId val="182910336"/>
        <c:axId val="186385536"/>
      </c:lineChart>
      <c:catAx>
        <c:axId val="1829103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6385536"/>
        <c:crosses val="autoZero"/>
        <c:auto val="1"/>
        <c:lblAlgn val="ctr"/>
        <c:lblOffset val="100"/>
      </c:catAx>
      <c:valAx>
        <c:axId val="18638553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82910336"/>
        <c:crosses val="autoZero"/>
        <c:crossBetween val="between"/>
      </c:valAx>
    </c:plotArea>
    <c:plotVisOnly val="1"/>
    <c:dispBlanksAs val="zero"/>
  </c:chart>
  <c:spPr>
    <a:ln w="28575">
      <a:solidFill>
        <a:srgbClr val="006600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7150">
              <a:solidFill>
                <a:srgbClr val="540000"/>
              </a:solidFill>
            </a:ln>
          </c:spPr>
          <c:marker>
            <c:spPr>
              <a:solidFill>
                <a:srgbClr val="92D050"/>
              </a:solidFill>
              <a:ln w="57150">
                <a:solidFill>
                  <a:srgbClr val="540000"/>
                </a:solidFill>
              </a:ln>
            </c:spPr>
          </c:marker>
          <c:dLbls>
            <c:dLbl>
              <c:idx val="0"/>
              <c:layout>
                <c:manualLayout>
                  <c:x val="-0.10019447194752021"/>
                  <c:y val="-9.8533123681052714E-2"/>
                </c:manualLayout>
              </c:layout>
              <c:showVal val="1"/>
            </c:dLbl>
            <c:dLbl>
              <c:idx val="1"/>
              <c:layout>
                <c:manualLayout>
                  <c:x val="-0.10019447194752021"/>
                  <c:y val="-0.14779968552157907"/>
                </c:manualLayout>
              </c:layout>
              <c:showVal val="1"/>
            </c:dLbl>
            <c:dLbl>
              <c:idx val="2"/>
              <c:layout>
                <c:manualLayout>
                  <c:x val="-0.11584985818932018"/>
                  <c:y val="-0.1532737479483042"/>
                </c:manualLayout>
              </c:layout>
              <c:showVal val="1"/>
            </c:dLbl>
            <c:dLbl>
              <c:idx val="3"/>
              <c:layout>
                <c:manualLayout>
                  <c:x val="-6.5752622215560025E-2"/>
                  <c:y val="-0.16969593522847964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3.5999999999999997E-2</c:v>
                </c:pt>
                <c:pt idx="1">
                  <c:v>4.1000000000000002E-2</c:v>
                </c:pt>
                <c:pt idx="2">
                  <c:v>7.3000000000000009E-2</c:v>
                </c:pt>
                <c:pt idx="3">
                  <c:v>0.16800000000000001</c:v>
                </c:pt>
              </c:numCache>
            </c:numRef>
          </c:val>
        </c:ser>
        <c:dLbls/>
        <c:marker val="1"/>
        <c:axId val="186533760"/>
        <c:axId val="186535296"/>
      </c:lineChart>
      <c:catAx>
        <c:axId val="1865337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6535296"/>
        <c:crosses val="autoZero"/>
        <c:auto val="1"/>
        <c:lblAlgn val="ctr"/>
        <c:lblOffset val="100"/>
      </c:catAx>
      <c:valAx>
        <c:axId val="18653529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86533760"/>
        <c:crosses val="autoZero"/>
        <c:crossBetween val="between"/>
      </c:valAx>
    </c:plotArea>
    <c:plotVisOnly val="1"/>
    <c:dispBlanksAs val="zero"/>
  </c:chart>
  <c:spPr>
    <a:ln w="28575">
      <a:solidFill>
        <a:srgbClr val="540000"/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0.15919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-4836366" y="0"/>
          <a:ext cx="405611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Средний импакт-фактор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6FE5A-6489-4494-BC36-6E8CD54E85B7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25FD6-7BA6-4894-8188-4F890D9EFE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049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8" indent="0" algn="ctr">
              <a:buNone/>
              <a:defRPr/>
            </a:lvl3pPr>
            <a:lvl4pPr marL="1371417" indent="0" algn="ctr">
              <a:buNone/>
              <a:defRPr/>
            </a:lvl4pPr>
            <a:lvl5pPr marL="1828555" indent="0" algn="ctr">
              <a:buNone/>
              <a:defRPr/>
            </a:lvl5pPr>
            <a:lvl6pPr marL="2285694" indent="0" algn="ctr">
              <a:buNone/>
              <a:defRPr/>
            </a:lvl6pPr>
            <a:lvl7pPr marL="2742833" indent="0" algn="ctr">
              <a:buNone/>
              <a:defRPr/>
            </a:lvl7pPr>
            <a:lvl8pPr marL="3199972" indent="0" algn="ctr">
              <a:buNone/>
              <a:defRPr/>
            </a:lvl8pPr>
            <a:lvl9pPr marL="365711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2A412E11-873C-4760-BCF5-321A23D3D823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6942046"/>
      </p:ext>
    </p:extLst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26FE2323-8F45-410E-9E66-A70E4C693AB6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4102112"/>
      </p:ext>
    </p:extLst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7D57BB6D-CEDC-48DB-B7C3-135092786E17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8204356"/>
      </p:ext>
    </p:extLst>
  </p:cSld>
  <p:clrMapOvr>
    <a:masterClrMapping/>
  </p:clrMapOvr>
  <p:transition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1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8BDCF288-D4D5-473A-B8A3-38785D704DC1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154010"/>
      </p:ext>
    </p:extLst>
  </p:cSld>
  <p:clrMapOvr>
    <a:masterClrMapping/>
  </p:clrMapOvr>
  <p:transition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100381FC-C7B1-42DD-B5EB-BF3987810AD8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20953"/>
      </p:ext>
    </p:extLst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CE136558-F17B-4445-80B0-9F2A67DCCDDE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2706697"/>
      </p:ext>
    </p:extLst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8" indent="0">
              <a:buNone/>
              <a:defRPr sz="1600"/>
            </a:lvl3pPr>
            <a:lvl4pPr marL="1371417" indent="0">
              <a:buNone/>
              <a:defRPr sz="1400"/>
            </a:lvl4pPr>
            <a:lvl5pPr marL="1828555" indent="0">
              <a:buNone/>
              <a:defRPr sz="1400"/>
            </a:lvl5pPr>
            <a:lvl6pPr marL="2285694" indent="0">
              <a:buNone/>
              <a:defRPr sz="1400"/>
            </a:lvl6pPr>
            <a:lvl7pPr marL="2742833" indent="0">
              <a:buNone/>
              <a:defRPr sz="1400"/>
            </a:lvl7pPr>
            <a:lvl8pPr marL="3199972" indent="0">
              <a:buNone/>
              <a:defRPr sz="1400"/>
            </a:lvl8pPr>
            <a:lvl9pPr marL="365711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E6FB23B7-4DD7-4150-8AA4-908E66CA33B2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4422066"/>
      </p:ext>
    </p:extLst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5FED7C72-BB4A-4A31-8BE4-56CBB479CD59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5197661"/>
      </p:ext>
    </p:extLst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8" indent="0">
              <a:buNone/>
              <a:defRPr sz="1800" b="1"/>
            </a:lvl3pPr>
            <a:lvl4pPr marL="1371417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4" indent="0">
              <a:buNone/>
              <a:defRPr sz="1600" b="1"/>
            </a:lvl6pPr>
            <a:lvl7pPr marL="2742833" indent="0">
              <a:buNone/>
              <a:defRPr sz="1600" b="1"/>
            </a:lvl7pPr>
            <a:lvl8pPr marL="3199972" indent="0">
              <a:buNone/>
              <a:defRPr sz="1600" b="1"/>
            </a:lvl8pPr>
            <a:lvl9pPr marL="365711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8" indent="0">
              <a:buNone/>
              <a:defRPr sz="1800" b="1"/>
            </a:lvl3pPr>
            <a:lvl4pPr marL="1371417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4" indent="0">
              <a:buNone/>
              <a:defRPr sz="1600" b="1"/>
            </a:lvl6pPr>
            <a:lvl7pPr marL="2742833" indent="0">
              <a:buNone/>
              <a:defRPr sz="1600" b="1"/>
            </a:lvl7pPr>
            <a:lvl8pPr marL="3199972" indent="0">
              <a:buNone/>
              <a:defRPr sz="1600" b="1"/>
            </a:lvl8pPr>
            <a:lvl9pPr marL="365711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D8B09045-F8EF-46F1-ACE0-6CCC2E943180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6198151"/>
      </p:ext>
    </p:extLst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4B648E07-A3DF-48C0-B0C2-62D601A03770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1604842"/>
      </p:ext>
    </p:extLst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41149087-C51D-498C-9FC8-45984865B5B0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2252359"/>
      </p:ext>
    </p:extLst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8" indent="0">
              <a:buNone/>
              <a:defRPr sz="1000"/>
            </a:lvl3pPr>
            <a:lvl4pPr marL="1371417" indent="0">
              <a:buNone/>
              <a:defRPr sz="900"/>
            </a:lvl4pPr>
            <a:lvl5pPr marL="1828555" indent="0">
              <a:buNone/>
              <a:defRPr sz="900"/>
            </a:lvl5pPr>
            <a:lvl6pPr marL="2285694" indent="0">
              <a:buNone/>
              <a:defRPr sz="900"/>
            </a:lvl6pPr>
            <a:lvl7pPr marL="2742833" indent="0">
              <a:buNone/>
              <a:defRPr sz="900"/>
            </a:lvl7pPr>
            <a:lvl8pPr marL="3199972" indent="0">
              <a:buNone/>
              <a:defRPr sz="900"/>
            </a:lvl8pPr>
            <a:lvl9pPr marL="365711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A573D733-6942-4485-B3F9-68D085E73295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1240654"/>
      </p:ext>
    </p:extLst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8" indent="0">
              <a:buNone/>
              <a:defRPr sz="2400"/>
            </a:lvl3pPr>
            <a:lvl4pPr marL="1371417" indent="0">
              <a:buNone/>
              <a:defRPr sz="2000"/>
            </a:lvl4pPr>
            <a:lvl5pPr marL="1828555" indent="0">
              <a:buNone/>
              <a:defRPr sz="2000"/>
            </a:lvl5pPr>
            <a:lvl6pPr marL="2285694" indent="0">
              <a:buNone/>
              <a:defRPr sz="2000"/>
            </a:lvl6pPr>
            <a:lvl7pPr marL="2742833" indent="0">
              <a:buNone/>
              <a:defRPr sz="2000"/>
            </a:lvl7pPr>
            <a:lvl8pPr marL="3199972" indent="0">
              <a:buNone/>
              <a:defRPr sz="2000"/>
            </a:lvl8pPr>
            <a:lvl9pPr marL="3657111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8" indent="0">
              <a:buNone/>
              <a:defRPr sz="1000"/>
            </a:lvl3pPr>
            <a:lvl4pPr marL="1371417" indent="0">
              <a:buNone/>
              <a:defRPr sz="900"/>
            </a:lvl4pPr>
            <a:lvl5pPr marL="1828555" indent="0">
              <a:buNone/>
              <a:defRPr sz="900"/>
            </a:lvl5pPr>
            <a:lvl6pPr marL="2285694" indent="0">
              <a:buNone/>
              <a:defRPr sz="900"/>
            </a:lvl6pPr>
            <a:lvl7pPr marL="2742833" indent="0">
              <a:buNone/>
              <a:defRPr sz="900"/>
            </a:lvl7pPr>
            <a:lvl8pPr marL="3199972" indent="0">
              <a:buNone/>
              <a:defRPr sz="900"/>
            </a:lvl8pPr>
            <a:lvl9pPr marL="365711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2E315F50-9621-4295-9A5E-11C773D0EAE3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4528545"/>
      </p:ext>
    </p:extLst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rgbClr val="000000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 defTabSz="914278"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000000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 defTabSz="914278" fontAlgn="base"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 defTabSz="914278" fontAlgn="base">
              <a:spcAft>
                <a:spcPct val="0"/>
              </a:spcAft>
              <a:defRPr/>
            </a:pPr>
            <a:fld id="{8756369C-D566-4BFD-B10A-C71F6AFF29E6}" type="slidenum">
              <a:rPr lang="ru-RU"/>
              <a:pPr defTabSz="914278" fontAlgn="base"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503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advTm="1000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1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2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4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55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854" indent="-34285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48" indent="-22857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986" indent="-22857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25" indent="-2285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64" indent="-2285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03" indent="-2285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42" indent="-2285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681" indent="-2285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8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7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4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3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2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1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3.wmf"/><Relationship Id="rId7" Type="http://schemas.openxmlformats.org/officeDocument/2006/relationships/hyperlink" Target="http://www.stgau.ru/sites/CUKO/nagradi/files/6620142.JPG" TargetMode="External"/><Relationship Id="rId12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hyperlink" Target="http://www.stgau.ru/sites/CUKO/nagradi/files/662014.jp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4.wmf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2.w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38101"/>
            <a:ext cx="8999538" cy="1076325"/>
            <a:chOff x="48" y="24"/>
            <a:chExt cx="5669" cy="678"/>
          </a:xfrm>
        </p:grpSpPr>
        <p:pic>
          <p:nvPicPr>
            <p:cNvPr id="4103" name="Picture 4" descr="Нац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5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6" descr="ОСНОВНОЙ герб под резку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" name="Text Box 7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278" fontAlgn="base">
                <a:spcBef>
                  <a:spcPct val="70000"/>
                </a:spcBef>
                <a:spcAft>
                  <a:spcPct val="0"/>
                </a:spcAft>
              </a:pPr>
              <a:r>
                <a:rPr lang="ru-RU" sz="2300" b="1" dirty="0">
                  <a:solidFill>
                    <a:srgbClr val="FFFFFF"/>
                  </a:solidFill>
                  <a:cs typeface="Arial" charset="0"/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7504" y="2132856"/>
            <a:ext cx="881627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НАУЧНОГО ЦИТИРОВАНИЯ – НОВОЕ НАПРАВЛЕНИЕ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ДЕЯТЕЛЬНОСТИ БИБЛИОТЕКИ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5445224"/>
            <a:ext cx="4608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Докладчик – директор Научной библиотеки Ставропольского государственного аграрного университета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Обновленская Марина Васильевна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226601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986" y="968376"/>
            <a:ext cx="8229600" cy="79208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862730" cy="2088233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Назначить ответственных представителей кафедр (факультетов)</a:t>
            </a:r>
          </a:p>
          <a:p>
            <a:pPr marL="538163" indent="-179388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учета публикаций сотрудников подразделения и предоставления данных в общую систему учета</a:t>
            </a:r>
          </a:p>
          <a:p>
            <a:pPr marL="538163" indent="-179388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оперативного размещения и корректировки данных в системе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SCIENCE INDEX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РИНЦ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сотрудниках и публикациях подразделения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Организовать обучение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авторизованных представителей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системе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SCIENCE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INDEX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РИНЦ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Обязать ППС предоставлять данные о публикациях в Научную библиотеку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6200" y="38101"/>
            <a:ext cx="8999538" cy="1076325"/>
            <a:chOff x="48" y="24"/>
            <a:chExt cx="5669" cy="678"/>
          </a:xfrm>
        </p:grpSpPr>
        <p:pic>
          <p:nvPicPr>
            <p:cNvPr id="5" name="Picture 4" descr="Нац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ОСНОВНОЙ герб под резку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278" fontAlgn="base">
                <a:spcBef>
                  <a:spcPct val="70000"/>
                </a:spcBef>
                <a:spcAft>
                  <a:spcPct val="0"/>
                </a:spcAft>
              </a:pPr>
              <a:r>
                <a:rPr lang="ru-RU" sz="2300" b="1" dirty="0">
                  <a:solidFill>
                    <a:srgbClr val="FFFFFF"/>
                  </a:solidFill>
                  <a:cs typeface="Arial" charset="0"/>
                </a:rPr>
                <a:t>Ставропольский государственный аграрный университет</a:t>
              </a:r>
            </a:p>
          </p:txBody>
        </p:sp>
      </p:grpSp>
      <p:pic>
        <p:nvPicPr>
          <p:cNvPr id="4098" name="Picture 2" descr="D:\Marina С\Рабочий стол основной\МАРИНА\ФОТО библиотека\2014\Ходить в библиотеку вкусно\DSC046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3436" y="3717032"/>
            <a:ext cx="4078806" cy="305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986" y="3717032"/>
            <a:ext cx="4078805" cy="305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58947942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9"/>
            <a:ext cx="8784976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 ДЕЯТЕЛЬНОСТИ ОТДЕЛА НАУЧНОГО ЦИТИРОВАНИЯ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76200" y="38101"/>
            <a:ext cx="8999538" cy="1076325"/>
            <a:chOff x="48" y="24"/>
            <a:chExt cx="5669" cy="678"/>
          </a:xfrm>
        </p:grpSpPr>
        <p:pic>
          <p:nvPicPr>
            <p:cNvPr id="6" name="Picture 4" descr="Нац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ОСНОВНОЙ герб под резку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278" fontAlgn="base">
                <a:spcBef>
                  <a:spcPct val="70000"/>
                </a:spcBef>
                <a:spcAft>
                  <a:spcPct val="0"/>
                </a:spcAft>
              </a:pPr>
              <a:r>
                <a:rPr lang="ru-RU" sz="2300" b="1" dirty="0">
                  <a:solidFill>
                    <a:srgbClr val="FFFFFF"/>
                  </a:solidFill>
                  <a:cs typeface="Arial" charset="0"/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10" name="Объект 2"/>
          <p:cNvSpPr txBox="1">
            <a:spLocks/>
          </p:cNvSpPr>
          <p:nvPr/>
        </p:nvSpPr>
        <p:spPr bwMode="auto">
          <a:xfrm>
            <a:off x="323528" y="1844824"/>
            <a:ext cx="856895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marL="342854" indent="-34285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1" indent="-28571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848" indent="-22857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986" indent="-22857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125" indent="-22857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264" indent="-22857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403" indent="-22857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542" indent="-22857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681" indent="-22857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УНИВЕРСИТЕТА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Удовлетворенность потребителей услуг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показателей публикационной деятельности ученых университета и университета в целом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БИБЛИОТЕКИ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Увеличение посещаемости библиотеки профессорско-преподавательским составом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имиджа сотрудников библиотеки, как высокообразованных специалистов в области научного цитирования и, как следствие, имиджа библиотеки в целом.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470813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Marina С\Рабочий стол основной\МАРИНА\ОТЧЕТЫ ПЛАНЫ ПРОЕКТЫ\2013 Отчет\! СДАНЫ ОТЧЕТЫ 2013\Отчет ректору сдано 05.03.2014\Фото к отчету\1. Читальный зал для студент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34025"/>
            <a:ext cx="9144000" cy="529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38101"/>
            <a:ext cx="8999538" cy="1076325"/>
            <a:chOff x="48" y="24"/>
            <a:chExt cx="5669" cy="678"/>
          </a:xfrm>
        </p:grpSpPr>
        <p:pic>
          <p:nvPicPr>
            <p:cNvPr id="4103" name="Picture 4" descr="Нац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5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6" descr="ОСНОВНОЙ герб под резку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" name="Text Box 7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278" fontAlgn="base">
                <a:spcBef>
                  <a:spcPct val="70000"/>
                </a:spcBef>
                <a:spcAft>
                  <a:spcPct val="0"/>
                </a:spcAft>
              </a:pPr>
              <a:r>
                <a:rPr lang="ru-RU" sz="2300" b="1" dirty="0">
                  <a:solidFill>
                    <a:srgbClr val="FFFFFF"/>
                  </a:solidFill>
                  <a:cs typeface="Arial" charset="0"/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7524" y="111852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438649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76200" y="38101"/>
            <a:ext cx="8999538" cy="1076325"/>
            <a:chOff x="48" y="24"/>
            <a:chExt cx="5669" cy="678"/>
          </a:xfrm>
        </p:grpSpPr>
        <p:pic>
          <p:nvPicPr>
            <p:cNvPr id="6" name="Picture 4" descr="Нац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ОСНОВНОЙ герб под резку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278" fontAlgn="base">
                <a:spcBef>
                  <a:spcPct val="70000"/>
                </a:spcBef>
                <a:spcAft>
                  <a:spcPct val="0"/>
                </a:spcAft>
              </a:pPr>
              <a:r>
                <a:rPr lang="ru-RU" sz="2300" b="1" dirty="0">
                  <a:solidFill>
                    <a:srgbClr val="FFFFFF"/>
                  </a:solidFill>
                  <a:cs typeface="Arial" charset="0"/>
                </a:rPr>
                <a:t>Ставропольский государственный аграрный университет</a:t>
              </a:r>
            </a:p>
          </p:txBody>
        </p:sp>
      </p:grpSp>
      <p:pic>
        <p:nvPicPr>
          <p:cNvPr id="1026" name="Picture 2" descr="http://www.stgau.ru/sites/CUKO/nagradi/files/66201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2920" y="1293607"/>
            <a:ext cx="1407139" cy="103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www.stgau.ru/sites/CUKO/nagradi/files/662014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4646" y="1293608"/>
            <a:ext cx="1555257" cy="10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471" y="1293607"/>
            <a:ext cx="597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2014 год. </a:t>
            </a: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Ректор Университета, профессор Трухачев Владимир Иванович – Лауреат конкурса Всероссийской организации качества «Российский Лидер Качества» </a:t>
            </a:r>
            <a:endParaRPr lang="ru-RU" sz="8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642" y="2449843"/>
            <a:ext cx="8092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2013 год. </a:t>
            </a:r>
            <a:r>
              <a:rPr lang="ru-RU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Победитель Приза EFQM «Награда в области совершенства – 2013»«ExcellenceAward -2013» </a:t>
            </a:r>
          </a:p>
        </p:txBody>
      </p:sp>
      <p:pic>
        <p:nvPicPr>
          <p:cNvPr id="1031" name="Picture 7" descr="http://www.stgau.ru/sites/CUKO/nagradi/files/31_03smal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8778" y="2367128"/>
            <a:ext cx="13811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7949" y="3140968"/>
            <a:ext cx="6748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2012 год.</a:t>
            </a:r>
            <a:r>
              <a:rPr lang="ru-RU" dirty="0">
                <a:solidFill>
                  <a:srgbClr val="002060"/>
                </a:solidFill>
              </a:rPr>
              <a:t> Лауреат премии Правительства РФ в области </a:t>
            </a:r>
            <a:r>
              <a:rPr lang="ru-RU" dirty="0" smtClean="0">
                <a:solidFill>
                  <a:srgbClr val="002060"/>
                </a:solidFill>
              </a:rPr>
              <a:t>качества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33" name="Picture 9" descr="http://www.stgau.ru/sites/CUKO/nagradi/files/102smal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1086" y="2821734"/>
            <a:ext cx="1483896" cy="13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stgau.ru/sites/CUKO/nagradi/files/103smal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0705" y="4077073"/>
            <a:ext cx="140503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8224" y="4147652"/>
            <a:ext cx="7841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2012 год.</a:t>
            </a:r>
            <a:r>
              <a:rPr lang="ru-RU" dirty="0">
                <a:solidFill>
                  <a:srgbClr val="002060"/>
                </a:solidFill>
              </a:rPr>
              <a:t> Победитель международной премии «</a:t>
            </a:r>
            <a:r>
              <a:rPr lang="en-US" dirty="0">
                <a:solidFill>
                  <a:srgbClr val="002060"/>
                </a:solidFill>
              </a:rPr>
              <a:t>International Diamond Prize for Excellence in </a:t>
            </a:r>
            <a:r>
              <a:rPr lang="en-US" dirty="0" smtClean="0">
                <a:solidFill>
                  <a:srgbClr val="002060"/>
                </a:solidFill>
              </a:rPr>
              <a:t>Quality» </a:t>
            </a:r>
            <a:r>
              <a:rPr lang="en-US" dirty="0">
                <a:solidFill>
                  <a:srgbClr val="002060"/>
                </a:solidFill>
              </a:rPr>
              <a:t>(European Society Quality Research).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37" name="Picture 13" descr="http://www.stgau.ru/sites/CUKO/nagradi/files/01smal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990" y="4877615"/>
            <a:ext cx="12763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9721" y="4912097"/>
            <a:ext cx="71916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2012 год.</a:t>
            </a:r>
            <a:r>
              <a:rPr lang="ru-RU" dirty="0">
                <a:solidFill>
                  <a:srgbClr val="002060"/>
                </a:solidFill>
              </a:rPr>
              <a:t> Лауреат национального конкурса «Лучшие учебные центры Российской Федерации - 2012» в номинации «За высокое качество образовательных услуг»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303" y="5988511"/>
            <a:ext cx="8097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2011год</a:t>
            </a:r>
            <a:r>
              <a:rPr lang="ru-RU" dirty="0">
                <a:solidFill>
                  <a:srgbClr val="002060"/>
                </a:solidFill>
              </a:rPr>
              <a:t> Победитель 7-го Международного турнира по качеству стран Центральной и Восточной Европы в номинации «Большие организации»</a:t>
            </a:r>
          </a:p>
        </p:txBody>
      </p:sp>
      <p:pic>
        <p:nvPicPr>
          <p:cNvPr id="1039" name="Picture 15" descr="http://www.stgau.ru/sites/CUKO/nagradi/files/40small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66949"/>
            <a:ext cx="1037431" cy="98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6159160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bl-13\Desktop\командировки 2014\ДОКЛАД\рейтинг минсельхоз 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2763"/>
            <a:ext cx="9144000" cy="649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96" y="2420888"/>
            <a:ext cx="8784976" cy="2160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82763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4BACC6">
                    <a:lumMod val="50000"/>
                  </a:srgbClr>
                </a:solidFill>
              </a:rPr>
              <a:t>В рейтинге – 53 вуза принявших участие в мониторинге Минсельхоза России за 2013 год</a:t>
            </a:r>
            <a:endParaRPr lang="ru-RU" dirty="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248036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повышения показателей публикационной активности Ставропольского ГАУ: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435281" cy="45259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 ПЕРВЫЙ В РОССИИ ОТДЕЛ НАУЧНОГО ЦИТИРОВАНИЯ (апрель-май 2011г.)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 ДОГОВОР С НАУЧНОЙ ЭЛЕКТРОННОЙ БИБЛИОТЕКОЙ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elIBRARY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РАЗМЕЩЕНИИ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ЖУРНАЛА «ВЕСТНИК АПК СТАВРОПОЛЬЯ» в БД РИНЦ (июнь 2011г.)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 ДОГОВОР С НАУЧНОЙ ЭЛЕКТРОННОЙ БИБЛИОТЕКОЙ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elIBRARY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 РАБОТЕ ПРЕДСТАВИТЕЛЯ СТАВРОПОЛЬСКОГО ГАУ В СИСТЕМЕ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SCIENCE INDEX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РИНЦ (август 2012г.)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6200" y="38101"/>
            <a:ext cx="8999538" cy="1076325"/>
            <a:chOff x="48" y="24"/>
            <a:chExt cx="5669" cy="678"/>
          </a:xfrm>
        </p:grpSpPr>
        <p:pic>
          <p:nvPicPr>
            <p:cNvPr id="5" name="Picture 4" descr="Нац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ОСНОВНОЙ герб под резку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278" fontAlgn="base">
                <a:spcBef>
                  <a:spcPct val="70000"/>
                </a:spcBef>
                <a:spcAft>
                  <a:spcPct val="0"/>
                </a:spcAft>
              </a:pPr>
              <a:r>
                <a:rPr lang="ru-RU" sz="2300" b="1" dirty="0">
                  <a:solidFill>
                    <a:srgbClr val="FFFFFF"/>
                  </a:solidFill>
                  <a:cs typeface="Arial" charset="0"/>
                </a:rPr>
                <a:t>Ставропольский государственный аграрный университет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98879864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9"/>
            <a:ext cx="8784976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ФУНКЦИИ ОТДЕЛА НАУЧНОГО ЦИТИРОВАНИЯ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76200" y="38101"/>
            <a:ext cx="8999538" cy="1076325"/>
            <a:chOff x="48" y="24"/>
            <a:chExt cx="5669" cy="678"/>
          </a:xfrm>
        </p:grpSpPr>
        <p:pic>
          <p:nvPicPr>
            <p:cNvPr id="6" name="Picture 4" descr="Нац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ОСНОВНОЙ герб под резку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278" fontAlgn="base">
                <a:spcBef>
                  <a:spcPct val="70000"/>
                </a:spcBef>
                <a:spcAft>
                  <a:spcPct val="0"/>
                </a:spcAft>
              </a:pPr>
              <a:r>
                <a:rPr lang="ru-RU" sz="2300" b="1" dirty="0">
                  <a:solidFill>
                    <a:srgbClr val="FFFFFF"/>
                  </a:solidFill>
                  <a:cs typeface="Arial" charset="0"/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10" name="Объект 2"/>
          <p:cNvSpPr txBox="1">
            <a:spLocks/>
          </p:cNvSpPr>
          <p:nvPr/>
        </p:nvSpPr>
        <p:spPr bwMode="auto">
          <a:xfrm>
            <a:off x="179512" y="1772816"/>
            <a:ext cx="88569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marL="342854" indent="-34285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1" indent="-28571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848" indent="-22857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986" indent="-22857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125" indent="-22857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264" indent="-22857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403" indent="-22857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542" indent="-22857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681" indent="-22857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Информационная и практическая поддержка ученых при работе с базами данных РИНЦ,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 OF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SCOPUS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AGRIS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др.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Ведение профиля университета в базах данных научного цитирования с соответствующим комплексом работ.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представителя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информационно-аналитической системе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SCIENCE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INDEX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(размещение трудов ученых в базе данных РИНЦ, прикрепление статей, ссылок и др.)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Предоставление отчетных показателей публикационной активности ученого, кафедры, факультета и т.д.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и предоставление предложений по оптимизации деятельности в области научного цитирования.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занятий и консультаций с авторизованными представителями кафедр и факультетов.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492842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76200" y="38101"/>
            <a:ext cx="8999538" cy="1076325"/>
            <a:chOff x="48" y="24"/>
            <a:chExt cx="5669" cy="678"/>
          </a:xfrm>
        </p:grpSpPr>
        <p:pic>
          <p:nvPicPr>
            <p:cNvPr id="6" name="Picture 4" descr="Нац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ОСНОВНОЙ герб под резку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278" fontAlgn="base">
                <a:spcBef>
                  <a:spcPct val="70000"/>
                </a:spcBef>
                <a:spcAft>
                  <a:spcPct val="0"/>
                </a:spcAft>
              </a:pPr>
              <a:r>
                <a:rPr lang="ru-RU" sz="2300" b="1" dirty="0">
                  <a:solidFill>
                    <a:srgbClr val="FFFFFF"/>
                  </a:solidFill>
                  <a:cs typeface="Arial" charset="0"/>
                </a:rPr>
                <a:t>Ставропольский государственный аграрный университет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0260" y="3167391"/>
            <a:ext cx="4536504" cy="370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3252" y="2127847"/>
            <a:ext cx="4536504" cy="103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5466854"/>
              </p:ext>
            </p:extLst>
          </p:nvPr>
        </p:nvGraphicFramePr>
        <p:xfrm>
          <a:off x="66463" y="1175435"/>
          <a:ext cx="5244874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0911"/>
                <a:gridCol w="1311321"/>
                <a:gridCol w="1311321"/>
                <a:gridCol w="1311321"/>
              </a:tblGrid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Направления деятельности по годам 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 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 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консультаций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3609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5050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4052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Прикреплено цитирований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2597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Загружено статей 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987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1127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2583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Добавлено статей на основе </a:t>
                      </a: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 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06246626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38101"/>
            <a:ext cx="8999538" cy="1076325"/>
            <a:chOff x="48" y="24"/>
            <a:chExt cx="5669" cy="678"/>
          </a:xfrm>
        </p:grpSpPr>
        <p:pic>
          <p:nvPicPr>
            <p:cNvPr id="4103" name="Picture 4" descr="Нац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5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6" descr="ОСНОВНОЙ герб под резку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" name="Text Box 7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278" fontAlgn="base">
                <a:spcBef>
                  <a:spcPct val="70000"/>
                </a:spcBef>
                <a:spcAft>
                  <a:spcPct val="0"/>
                </a:spcAft>
              </a:pPr>
              <a:r>
                <a:rPr lang="ru-RU" sz="2300" b="1" dirty="0">
                  <a:solidFill>
                    <a:srgbClr val="FFFFFF"/>
                  </a:solidFill>
                  <a:cs typeface="Arial" charset="0"/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9799" y="1114426"/>
            <a:ext cx="86826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437666717"/>
              </p:ext>
            </p:extLst>
          </p:nvPr>
        </p:nvGraphicFramePr>
        <p:xfrm>
          <a:off x="209799" y="1611338"/>
          <a:ext cx="4307925" cy="2317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516229779"/>
              </p:ext>
            </p:extLst>
          </p:nvPr>
        </p:nvGraphicFramePr>
        <p:xfrm>
          <a:off x="174669" y="4221088"/>
          <a:ext cx="4376469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6213" y="429309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Кол-во публикаций (РИНЦ)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799" y="1622703"/>
            <a:ext cx="406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Индекс Хирша (РИНЦ)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4241883346"/>
              </p:ext>
            </p:extLst>
          </p:nvPr>
        </p:nvGraphicFramePr>
        <p:xfrm>
          <a:off x="4644008" y="1622703"/>
          <a:ext cx="4248470" cy="228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2001168872"/>
              </p:ext>
            </p:extLst>
          </p:nvPr>
        </p:nvGraphicFramePr>
        <p:xfrm>
          <a:off x="4644008" y="4221088"/>
          <a:ext cx="4248470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72228" y="1622703"/>
            <a:ext cx="2503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Суммарное число цитирований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641588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1116251"/>
            <a:ext cx="9067799" cy="64294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ПУБЛИКАЦИИ СОТРУДНИКОВ СТАВРОПОЛЬСКОГО ГАУ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5" y="5589240"/>
            <a:ext cx="8405019" cy="108012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Публикации сотрудников СтГАУ - ?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БД «Труды ученых СтГАУ» - 16309 названий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Библиотека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eLibrary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–9663 названий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://src.screeny.ru/uploads/28/a3/1a/23/ff642eff.jpg?secure=CHlXeOvI0-29H30vEh7xvA&amp;expires=139679919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8" name="AutoShape 4" descr="http://src.screeny.ru/uploads/28/a3/1a/23/ff642eff.jpg?secure=CHlXeOvI0-29H30vEh7xvA&amp;expires=139679919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AutoShape 6" descr="http://src.screeny.ru/uploads/28/a3/1a/23/ff642eff.jpg?secure=CHlXeOvI0-29H30vEh7xvA&amp;expires=139679919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4049" y="1628800"/>
            <a:ext cx="4590003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952" y="1772816"/>
            <a:ext cx="5019031" cy="3721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76200" y="38101"/>
            <a:ext cx="8999538" cy="1076325"/>
            <a:chOff x="48" y="24"/>
            <a:chExt cx="5669" cy="678"/>
          </a:xfrm>
        </p:grpSpPr>
        <p:pic>
          <p:nvPicPr>
            <p:cNvPr id="10" name="Picture 4" descr="Нац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ОСНОВНОЙ герб под резку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278" fontAlgn="base">
                <a:spcBef>
                  <a:spcPct val="70000"/>
                </a:spcBef>
                <a:spcAft>
                  <a:spcPct val="0"/>
                </a:spcAft>
              </a:pPr>
              <a:r>
                <a:rPr lang="ru-RU" sz="2300" b="1" dirty="0">
                  <a:solidFill>
                    <a:srgbClr val="FFFFFF"/>
                  </a:solidFill>
                  <a:cs typeface="Arial" charset="0"/>
                </a:rPr>
                <a:t>Ставропольский государственный аграрный университет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91048028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49492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УГРОЗЫ - 2014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896226" cy="489654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новых зарегистрированных организаций в БД РИНЦ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сотрудников организаций прошедших регистрацию в БД РИНЦ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договоров  с НЭБ на работу представителя (представителей) организации в системе 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SCIENCE INDEX</a:t>
            </a:r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статей организаций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6200" y="38101"/>
            <a:ext cx="8999538" cy="1076325"/>
            <a:chOff x="48" y="24"/>
            <a:chExt cx="5669" cy="678"/>
          </a:xfrm>
        </p:grpSpPr>
        <p:pic>
          <p:nvPicPr>
            <p:cNvPr id="5" name="Picture 4" descr="Нац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ОСНОВНОЙ герб под резку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278" fontAlgn="base">
                <a:spcBef>
                  <a:spcPct val="70000"/>
                </a:spcBef>
                <a:spcAft>
                  <a:spcPct val="0"/>
                </a:spcAft>
              </a:pPr>
              <a:r>
                <a:rPr lang="ru-RU" sz="2300" b="1" dirty="0">
                  <a:solidFill>
                    <a:srgbClr val="FFFFFF"/>
                  </a:solidFill>
                  <a:cs typeface="Arial" charset="0"/>
                </a:rPr>
                <a:t>Ставропольский государственный аграрный университет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24758984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489</Words>
  <Application>Microsoft Office PowerPoint</Application>
  <PresentationFormat>Экран (4:3)</PresentationFormat>
  <Paragraphs>98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Слайд 1</vt:lpstr>
      <vt:lpstr>Слайд 2</vt:lpstr>
      <vt:lpstr>Слайд 3</vt:lpstr>
      <vt:lpstr>Для повышения показателей публикационной активности Ставропольского ГАУ:</vt:lpstr>
      <vt:lpstr>Слайд 5</vt:lpstr>
      <vt:lpstr>Слайд 6</vt:lpstr>
      <vt:lpstr>Слайд 7</vt:lpstr>
      <vt:lpstr>ПУБЛИКАЦИИ СОТРУДНИКОВ СТАВРОПОЛЬСКОГО ГАУ</vt:lpstr>
      <vt:lpstr>УГРОЗЫ - 2014</vt:lpstr>
      <vt:lpstr>ПРЕДЛОЖЕНИЯ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Ибраева </cp:lastModifiedBy>
  <cp:revision>31</cp:revision>
  <cp:lastPrinted>2014-06-17T11:09:42Z</cp:lastPrinted>
  <dcterms:created xsi:type="dcterms:W3CDTF">2014-06-05T12:38:51Z</dcterms:created>
  <dcterms:modified xsi:type="dcterms:W3CDTF">2014-06-24T08:11:58Z</dcterms:modified>
</cp:coreProperties>
</file>