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entury Gothic" pitchFamily="34" charset="0"/>
      <p:regular r:id="rId10"/>
      <p:bold r:id="rId11"/>
      <p:italic r:id="rId12"/>
      <p:boldItalic r:id="rId13"/>
    </p:embeddedFont>
    <p:embeddedFont>
      <p:font typeface="Wingdings 3" pitchFamily="18" charset="2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49" d="100"/>
          <a:sy n="49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6/23/2014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465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6/23/2014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833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6/23/2014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1037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6/23/2014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294190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6/23/2014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0174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6/23/2014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5267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6/23/2014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4673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6/23/2014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1192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6/23/2014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6029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6/23/2014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456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6/23/2014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723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6/23/2014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928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6/23/2014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068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6/23/2014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105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6/23/2014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031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6/23/2014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471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6/23/2014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317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6/23/2014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1559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6442" y="979027"/>
            <a:ext cx="6620968" cy="3329581"/>
          </a:xfrm>
        </p:spPr>
        <p:txBody>
          <a:bodyPr/>
          <a:lstStyle/>
          <a:p>
            <a:r>
              <a:rPr lang="ru-RU" sz="3000" b="1" dirty="0"/>
              <a:t>Формирование единой системы удалённого доступа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1500" dirty="0"/>
              <a:t>к подписным научным электронным ресурсам университета</a:t>
            </a:r>
            <a:br>
              <a:rPr lang="ru-RU" sz="1500" dirty="0"/>
            </a:br>
            <a:endParaRPr lang="ru-RU" sz="1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6442" y="4268094"/>
            <a:ext cx="6620968" cy="861420"/>
          </a:xfrm>
        </p:spPr>
        <p:txBody>
          <a:bodyPr>
            <a:normAutofit fontScale="55000" lnSpcReduction="20000"/>
          </a:bodyPr>
          <a:lstStyle/>
          <a:p>
            <a:r>
              <a:rPr lang="ru-RU" sz="3300" b="1" dirty="0">
                <a:solidFill>
                  <a:schemeClr val="tx1"/>
                </a:solidFill>
              </a:rPr>
              <a:t>Александр Белов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Пермский национальный исследовательский политехнический университет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Заведующий отделом информационных технологий научной библиотеки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www.festivalnauki.ru/sites/default/files/logo/logo_pnip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9460" y="291830"/>
            <a:ext cx="1642711" cy="1586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53129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Off-Campus Access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Доступ с любого устройства через Интернет</a:t>
            </a:r>
          </a:p>
          <a:p>
            <a:r>
              <a:rPr lang="ru-RU" dirty="0" smtClean="0"/>
              <a:t>Единая и персональная аутентификация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839" y="3734008"/>
            <a:ext cx="3852159" cy="24107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152161" y="6248406"/>
            <a:ext cx="3478837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http://blogs.library.ucla.edu/sel/2013/04/02/tuesday-tech-tip-off-campus-access-to-library-resources/</a:t>
            </a:r>
            <a:endParaRPr lang="ru-RU" sz="525" dirty="0"/>
          </a:p>
        </p:txBody>
      </p:sp>
      <p:pic>
        <p:nvPicPr>
          <p:cNvPr id="7" name="Picture 2" descr="http://www.festivalnauki.ru/sites/default/files/logo/logo_pnip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9460" y="291830"/>
            <a:ext cx="1642711" cy="1586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13936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Удалённый доступ для пользователей ПНИПУ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Самостоятельная </a:t>
            </a:r>
            <a:r>
              <a:rPr lang="ru-RU" b="1" dirty="0"/>
              <a:t>регистрация</a:t>
            </a:r>
          </a:p>
          <a:p>
            <a:r>
              <a:rPr lang="en-US" dirty="0"/>
              <a:t>Elsevier (Science Direct, Scopus)</a:t>
            </a:r>
          </a:p>
          <a:p>
            <a:r>
              <a:rPr lang="en-US" dirty="0"/>
              <a:t>Springer</a:t>
            </a:r>
          </a:p>
          <a:p>
            <a:r>
              <a:rPr lang="en-US" dirty="0"/>
              <a:t>ProQuest (ProQuest Dissertations &amp; Theses Global)</a:t>
            </a:r>
          </a:p>
          <a:p>
            <a:r>
              <a:rPr lang="ru-RU" dirty="0"/>
              <a:t>ЭБС «Лань»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ru-RU" b="1" dirty="0" smtClean="0"/>
              <a:t>Единая </a:t>
            </a:r>
            <a:r>
              <a:rPr lang="ru-RU" b="1" dirty="0"/>
              <a:t>система доступа ПНИПУ</a:t>
            </a:r>
          </a:p>
          <a:p>
            <a:r>
              <a:rPr lang="en-US" dirty="0"/>
              <a:t>Web of Science</a:t>
            </a:r>
          </a:p>
          <a:p>
            <a:r>
              <a:rPr lang="en-US" dirty="0"/>
              <a:t>EBSCO (Databases &amp; Discovery Service)</a:t>
            </a:r>
            <a:endParaRPr lang="ru-RU" dirty="0"/>
          </a:p>
        </p:txBody>
      </p:sp>
      <p:pic>
        <p:nvPicPr>
          <p:cNvPr id="4" name="Picture 2" descr="http://www.festivalnauki.ru/sites/default/files/logo/logo_pnip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9460" y="291830"/>
            <a:ext cx="1642711" cy="1586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47236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09" y="739302"/>
            <a:ext cx="6694303" cy="1113946"/>
          </a:xfrm>
        </p:spPr>
        <p:txBody>
          <a:bodyPr/>
          <a:lstStyle/>
          <a:p>
            <a:r>
              <a:rPr lang="ru-RU" sz="3600" b="1" dirty="0"/>
              <a:t>Единая система </a:t>
            </a:r>
            <a:r>
              <a:rPr lang="ru-RU" sz="3600" b="1" dirty="0" smtClean="0"/>
              <a:t>доступа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591" y="2147854"/>
            <a:ext cx="5000153" cy="4195481"/>
          </a:xfrm>
        </p:spPr>
        <p:txBody>
          <a:bodyPr/>
          <a:lstStyle/>
          <a:p>
            <a:r>
              <a:rPr lang="en-US" sz="2400" b="1" dirty="0" smtClean="0"/>
              <a:t>Shibboleth Identity Provider</a:t>
            </a:r>
            <a:endParaRPr lang="en-US" dirty="0" smtClean="0"/>
          </a:p>
          <a:p>
            <a:r>
              <a:rPr lang="en-US" sz="2400" b="1" dirty="0" err="1" smtClean="0"/>
              <a:t>fEDUrus</a:t>
            </a:r>
            <a:r>
              <a:rPr lang="ru-RU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тестовая работа с 2013 года</a:t>
            </a:r>
          </a:p>
          <a:p>
            <a:endParaRPr lang="ru-RU" dirty="0"/>
          </a:p>
          <a:p>
            <a:r>
              <a:rPr lang="ru-RU" dirty="0" smtClean="0"/>
              <a:t>Штрихкод и пароль для заказа через ЭК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744" y="2955751"/>
            <a:ext cx="2984406" cy="3213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www.festivalnauki.ru/sites/default/files/logo/logo_pnip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9460" y="291830"/>
            <a:ext cx="1642711" cy="1586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86386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6188464" cy="1400530"/>
          </a:xfrm>
        </p:spPr>
        <p:txBody>
          <a:bodyPr/>
          <a:lstStyle/>
          <a:p>
            <a:r>
              <a:rPr lang="ru-RU" sz="3600" b="1" dirty="0"/>
              <a:t>Единая система </a:t>
            </a:r>
            <a:r>
              <a:rPr lang="ru-RU" sz="3600" b="1" dirty="0" smtClean="0"/>
              <a:t>доступа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2800" b="1" dirty="0" smtClean="0"/>
              <a:t>платформа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55680" y="2213870"/>
            <a:ext cx="639469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Microsoft 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Windows</a:t>
            </a:r>
            <a:endParaRPr lang="ru-RU" sz="5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Shibboleth IDP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Active 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Directory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АБИС «Руслан»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2" descr="http://www.festivalnauki.ru/sites/default/files/logo/logo_pnip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9460" y="291830"/>
            <a:ext cx="1642711" cy="1586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589050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6674847" cy="1400530"/>
          </a:xfrm>
        </p:spPr>
        <p:txBody>
          <a:bodyPr/>
          <a:lstStyle/>
          <a:p>
            <a:r>
              <a:rPr lang="ru-RU" sz="3600" b="1" dirty="0"/>
              <a:t>Единая система </a:t>
            </a:r>
            <a:r>
              <a:rPr lang="ru-RU" sz="3600" b="1" dirty="0" smtClean="0"/>
              <a:t>доступа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800" b="1" dirty="0" smtClean="0"/>
              <a:t>первые результаты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442" y="1858376"/>
            <a:ext cx="7425049" cy="419548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количество новых пользователей</a:t>
            </a:r>
            <a:br>
              <a:rPr lang="ru-RU" sz="2800" dirty="0" smtClean="0"/>
            </a:br>
            <a:r>
              <a:rPr lang="ru-RU" sz="2800" b="1" dirty="0" smtClean="0"/>
              <a:t>37</a:t>
            </a:r>
          </a:p>
          <a:p>
            <a:endParaRPr lang="en-US" sz="2800" dirty="0" smtClean="0"/>
          </a:p>
          <a:p>
            <a:r>
              <a:rPr lang="ru-RU" sz="2800" dirty="0" smtClean="0"/>
              <a:t>рост количества запросов </a:t>
            </a:r>
            <a:br>
              <a:rPr lang="ru-RU" sz="2800" dirty="0" smtClean="0"/>
            </a:br>
            <a:r>
              <a:rPr lang="en-US" sz="2800" dirty="0" smtClean="0"/>
              <a:t>Web of Science </a:t>
            </a:r>
            <a:r>
              <a:rPr lang="ru-RU" sz="2800" b="1" dirty="0" smtClean="0"/>
              <a:t>94 %</a:t>
            </a:r>
            <a:r>
              <a:rPr lang="en-US" sz="2800" b="1" dirty="0" smtClean="0"/>
              <a:t> </a:t>
            </a:r>
            <a:r>
              <a:rPr lang="en-US" sz="2800" b="1" dirty="0" smtClean="0">
                <a:sym typeface="Wingdings" panose="05000000000000000000" pitchFamily="2" charset="2"/>
              </a:rPr>
              <a:t></a:t>
            </a:r>
            <a:endParaRPr lang="ru-RU" sz="2800" b="1" dirty="0" smtClean="0">
              <a:sym typeface="Wingdings" panose="05000000000000000000" pitchFamily="2" charset="2"/>
            </a:endParaRPr>
          </a:p>
          <a:p>
            <a:endParaRPr lang="en-US" sz="2800" dirty="0" smtClean="0"/>
          </a:p>
          <a:p>
            <a:r>
              <a:rPr lang="ru-RU" sz="2800" dirty="0" smtClean="0"/>
              <a:t>рост загрузок</a:t>
            </a:r>
            <a:br>
              <a:rPr lang="ru-RU" sz="2800" dirty="0" smtClean="0"/>
            </a:br>
            <a:r>
              <a:rPr lang="en-US" sz="2800" dirty="0" smtClean="0"/>
              <a:t>EBSCO Discovery Service </a:t>
            </a:r>
            <a:r>
              <a:rPr lang="ru-RU" sz="2800" b="1" dirty="0" smtClean="0"/>
              <a:t>62</a:t>
            </a:r>
            <a:r>
              <a:rPr lang="en-US" sz="2800" b="1" dirty="0" smtClean="0"/>
              <a:t> % </a:t>
            </a:r>
            <a:r>
              <a:rPr lang="en-US" sz="2800" b="1" dirty="0">
                <a:sym typeface="Wingdings" panose="05000000000000000000" pitchFamily="2" charset="2"/>
              </a:rPr>
              <a:t></a:t>
            </a:r>
            <a:endParaRPr lang="ru-RU" sz="2800" b="1" dirty="0"/>
          </a:p>
        </p:txBody>
      </p:sp>
      <p:pic>
        <p:nvPicPr>
          <p:cNvPr id="4" name="Picture 2" descr="http://www.festivalnauki.ru/sites/default/files/logo/logo_pnip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9460" y="291830"/>
            <a:ext cx="1642711" cy="1586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8349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18572" y="1358058"/>
            <a:ext cx="74077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/>
              <a:t>ФЕ</a:t>
            </a:r>
            <a:r>
              <a:rPr lang="ru-RU" sz="4000" dirty="0" err="1" smtClean="0"/>
              <a:t>дерация</a:t>
            </a:r>
            <a:endParaRPr lang="ru-RU" sz="4000" dirty="0" smtClean="0"/>
          </a:p>
          <a:p>
            <a:r>
              <a:rPr lang="ru-RU" sz="4000" b="1" dirty="0" smtClean="0"/>
              <a:t>Д</a:t>
            </a:r>
            <a:r>
              <a:rPr lang="ru-RU" sz="4000" dirty="0" smtClean="0"/>
              <a:t>оступа </a:t>
            </a:r>
            <a:r>
              <a:rPr lang="ru-RU" sz="4000" dirty="0"/>
              <a:t>к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У</a:t>
            </a:r>
            <a:r>
              <a:rPr lang="ru-RU" sz="4000" dirty="0" smtClean="0"/>
              <a:t>даленным </a:t>
            </a:r>
            <a:br>
              <a:rPr lang="ru-RU" sz="4000" dirty="0" smtClean="0"/>
            </a:br>
            <a:r>
              <a:rPr lang="ru-RU" sz="4000" b="1" dirty="0" smtClean="0"/>
              <a:t>Р</a:t>
            </a:r>
            <a:r>
              <a:rPr lang="ru-RU" sz="4000" dirty="0" smtClean="0"/>
              <a:t>есурсам </a:t>
            </a:r>
            <a:br>
              <a:rPr lang="ru-RU" sz="4000" dirty="0" smtClean="0"/>
            </a:br>
            <a:r>
              <a:rPr lang="ru-RU" sz="4000" b="1" dirty="0" smtClean="0"/>
              <a:t>У</a:t>
            </a:r>
            <a:r>
              <a:rPr lang="ru-RU" sz="4000" dirty="0" smtClean="0"/>
              <a:t>чебной </a:t>
            </a:r>
            <a:br>
              <a:rPr lang="ru-RU" sz="4000" dirty="0" smtClean="0"/>
            </a:br>
            <a:r>
              <a:rPr lang="ru-RU" sz="4000" b="1" dirty="0" smtClean="0"/>
              <a:t>С</a:t>
            </a:r>
            <a:r>
              <a:rPr lang="ru-RU" sz="4000" dirty="0" smtClean="0"/>
              <a:t>реды</a:t>
            </a:r>
            <a:endParaRPr lang="ru-RU" sz="4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440" y="3198772"/>
            <a:ext cx="3827929" cy="1168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2" descr="http://www.festivalnauki.ru/sites/default/files/logo/logo_pnip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9460" y="291830"/>
            <a:ext cx="1642711" cy="1586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772808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6442" y="979028"/>
            <a:ext cx="6620968" cy="2701722"/>
          </a:xfrm>
        </p:spPr>
        <p:txBody>
          <a:bodyPr/>
          <a:lstStyle/>
          <a:p>
            <a:r>
              <a:rPr lang="ru-RU" sz="3000" b="1" dirty="0" smtClean="0"/>
              <a:t>Благодарю за внимание!</a:t>
            </a:r>
            <a:endParaRPr lang="ru-RU" sz="1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6442" y="4268094"/>
            <a:ext cx="6620968" cy="2393136"/>
          </a:xfrm>
        </p:spPr>
        <p:txBody>
          <a:bodyPr>
            <a:normAutofit fontScale="70000" lnSpcReduction="20000"/>
          </a:bodyPr>
          <a:lstStyle/>
          <a:p>
            <a:r>
              <a:rPr lang="ru-RU" sz="3300" b="1" dirty="0">
                <a:solidFill>
                  <a:schemeClr val="tx1"/>
                </a:solidFill>
              </a:rPr>
              <a:t>Александр Белов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Пермский национальный исследовательский политехнический университет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Заведующий отделом информационных технологий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научной </a:t>
            </a:r>
            <a:r>
              <a:rPr lang="ru-RU" dirty="0" smtClean="0">
                <a:solidFill>
                  <a:schemeClr val="tx1"/>
                </a:solidFill>
              </a:rPr>
              <a:t>библиотеки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Alexander.belov.sl@pstu.ru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lib.pstu.ru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festivalnauki.ru/sites/default/files/logo/logo_pnip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9460" y="291830"/>
            <a:ext cx="1642711" cy="1586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624923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176</TotalTime>
  <Words>132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 3</vt:lpstr>
      <vt:lpstr>Wingdings</vt:lpstr>
      <vt:lpstr>Ион</vt:lpstr>
      <vt:lpstr>Формирование единой системы удалённого доступа  к подписным научным электронным ресурсам университета </vt:lpstr>
      <vt:lpstr>Off-Campus Access</vt:lpstr>
      <vt:lpstr>Удалённый доступ для пользователей ПНИПУ</vt:lpstr>
      <vt:lpstr>Единая система доступа</vt:lpstr>
      <vt:lpstr>Единая система доступа платформа </vt:lpstr>
      <vt:lpstr>Единая система доступа первые результаты</vt:lpstr>
      <vt:lpstr>Слайд 7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единой системы удалённого доступа к подписным научным электронным ресурсам университета</dc:title>
  <dc:creator>Александр Белов</dc:creator>
  <cp:lastModifiedBy>User</cp:lastModifiedBy>
  <cp:revision>9</cp:revision>
  <dcterms:created xsi:type="dcterms:W3CDTF">2014-06-22T09:57:10Z</dcterms:created>
  <dcterms:modified xsi:type="dcterms:W3CDTF">2014-06-23T17:09:34Z</dcterms:modified>
</cp:coreProperties>
</file>