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5" r:id="rId13"/>
    <p:sldId id="283" r:id="rId14"/>
    <p:sldId id="284" r:id="rId15"/>
    <p:sldId id="270" r:id="rId16"/>
    <p:sldId id="266" r:id="rId17"/>
    <p:sldId id="267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60FEAE-6A16-4597-BD51-A1F621583126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959396-8C81-47AA-8B06-251EB298B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7A1A-5943-4D02-93E4-B24C310F0D4C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0C77-55F2-42C7-8986-161F25FA5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49B1-37F1-417C-A8E4-AB8636C016F4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3567-74D1-46D3-9319-774C6D175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0203-B0F0-4DF7-B669-BCCF67FF8F5D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726F-D008-4252-9DED-5951972C3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0783-FBE1-4334-A271-A522080E335A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511F-8EDC-4F1B-9F24-2EE5D18F0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4553-E5DA-4BDA-AA49-A1D1AE42191E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8754-8833-4555-8509-CC3A08EFB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F461-1A85-4D0A-B91C-CFF0204D397F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2DF4-FB95-4C79-8470-D3D8FFB25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ABA6-85A2-4325-AF9D-8EC5349836F5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392E-8FA4-4C75-B3ED-12B461407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9EEF-F4F2-4367-A8E1-E04DC8F3E43B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9CDB-77DF-459F-8F2F-227DD4E0D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7B8D-1148-4459-88C7-D384B7D9F237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E7AE-728D-4489-85D8-725F47645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264B-D681-47F7-B9F3-6EC4F854CF78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2065-0E15-40D1-88C6-D2C467335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3CD7-225E-4627-9A6B-F5CCF69E1CB3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6D69-EE62-4AC6-9F54-B408919DC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573912-3062-48B3-8B08-42429260F4D8}" type="datetimeFigureOut">
              <a:rPr lang="ru-RU"/>
              <a:pPr>
                <a:defRPr/>
              </a:pPr>
              <a:t>20.06.2008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FBC7FB-014C-41BF-9801-DE8F9343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8786874" cy="31432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000" dirty="0" smtClean="0"/>
              <a:t>Удовлетворенность пользователя-</a:t>
            </a:r>
            <a:br>
              <a:rPr lang="ru-RU" sz="5000" dirty="0" smtClean="0"/>
            </a:br>
            <a:r>
              <a:rPr lang="ru-RU" sz="5000" dirty="0" smtClean="0"/>
              <a:t>показатель эффективности работы вузовской библиотеки</a:t>
            </a:r>
            <a:endParaRPr lang="ru-RU" sz="5000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4857750"/>
            <a:ext cx="8786812" cy="1714500"/>
          </a:xfrm>
        </p:spPr>
        <p:txBody>
          <a:bodyPr/>
          <a:lstStyle/>
          <a:p>
            <a:pPr marR="0" algn="l" eaLnBrk="1" hangingPunct="1"/>
            <a:endParaRPr lang="ru-RU" smtClean="0"/>
          </a:p>
          <a:p>
            <a:pPr marR="0" eaLnBrk="1" hangingPunct="1"/>
            <a:r>
              <a:rPr lang="ru-RU" smtClean="0"/>
              <a:t>Власова Людмила Ивановна, </a:t>
            </a:r>
          </a:p>
          <a:p>
            <a:pPr marR="0" eaLnBrk="1" hangingPunct="1"/>
            <a:r>
              <a:rPr lang="ru-RU" smtClean="0"/>
              <a:t>зав. отделом библиотечного маркетинга НТБ ТПУ</a:t>
            </a:r>
          </a:p>
          <a:p>
            <a:pPr marR="0" eaLnBrk="1" hangingPunct="1">
              <a:buFont typeface="Arial" charset="0"/>
              <a:buChar char="•"/>
            </a:pPr>
            <a:endParaRPr lang="ru-RU" smtClean="0"/>
          </a:p>
        </p:txBody>
      </p:sp>
      <p:pic>
        <p:nvPicPr>
          <p:cNvPr id="14339" name="Picture 2" descr="C:\Users\liv\Pictures\Логотип НТБ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157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«Профессорские чтения ТПУ» 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Еженедельные лекции ведущих профессоров университета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Цели программы: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обеспечить формирование у слушателей интегрированных представлений о научных знаниях, достижениях техники, социальных и культурных ценностях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расширить научный кругозор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стимулировать развитие научной деятельности,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повысить уровень фундаментальной подготовки студентов, магистрантов и аспирантов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500" smtClean="0"/>
              <a:t>Информационное сопровождение 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68313" y="2205038"/>
            <a:ext cx="4978400" cy="38401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800" dirty="0" smtClean="0"/>
          </a:p>
          <a:p>
            <a:pPr eaLnBrk="1" hangingPunct="1"/>
            <a:r>
              <a:rPr lang="ru-RU" dirty="0" smtClean="0"/>
              <a:t>Списки литературы по тематике</a:t>
            </a:r>
          </a:p>
          <a:p>
            <a:pPr eaLnBrk="1" hangingPunct="1"/>
            <a:r>
              <a:rPr lang="ru-RU" dirty="0" smtClean="0"/>
              <a:t>Электронные выставки</a:t>
            </a:r>
          </a:p>
          <a:p>
            <a:pPr eaLnBrk="1" hangingPunct="1"/>
            <a:r>
              <a:rPr lang="ru-RU" dirty="0" smtClean="0"/>
              <a:t>Информационные листы</a:t>
            </a:r>
          </a:p>
          <a:p>
            <a:pPr eaLnBrk="1" hangingPunct="1"/>
            <a:r>
              <a:rPr lang="ru-RU" dirty="0" smtClean="0"/>
              <a:t>Закладки «Новинки по теме»</a:t>
            </a:r>
          </a:p>
          <a:p>
            <a:pPr eaLnBrk="1" hangingPunct="1"/>
            <a:r>
              <a:rPr lang="ru-RU" dirty="0" smtClean="0"/>
              <a:t>Раздаточный материал о библиотеке</a:t>
            </a:r>
          </a:p>
        </p:txBody>
      </p:sp>
      <p:pic>
        <p:nvPicPr>
          <p:cNvPr id="4" name="Picture 8" descr="IMG_8706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5715008" y="2000240"/>
            <a:ext cx="3130550" cy="417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76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Работа с кураторами</a:t>
            </a: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50825" y="2133600"/>
            <a:ext cx="4537075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Кураторские вторники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Участие в ежегодной школе куратора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Консультации для иностранных студентов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Семинары по обучению пользователей работе с электронными ресурсами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Экскурсии по библиотеке </a:t>
            </a:r>
          </a:p>
        </p:txBody>
      </p:sp>
      <p:pic>
        <p:nvPicPr>
          <p:cNvPr id="4" name="Picture 5" descr="IMG_0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2500306"/>
            <a:ext cx="411003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776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Работа с кадровым резервом</a:t>
            </a:r>
            <a:endParaRPr lang="ru-RU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79388" y="1844675"/>
            <a:ext cx="5005387" cy="4375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Проект «Формирование кадрового резерва»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Цель проекта</a:t>
            </a:r>
            <a:r>
              <a:rPr lang="ru-RU" sz="2200" i="1" smtClean="0"/>
              <a:t>: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 выявление молодых лидеров университета, которые в ближайшей перспективе должны сыграть ведущую роль в научной, педагогической и административной сферах деятельности вуза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Библиотека проводит индивидуальные и групповые информационно-обучающие семинары, консультации «Информационные ресурсы НТБ» </a:t>
            </a:r>
          </a:p>
          <a:p>
            <a:pPr eaLnBrk="1" hangingPunct="1">
              <a:lnSpc>
                <a:spcPct val="80000"/>
              </a:lnSpc>
            </a:pPr>
            <a:endParaRPr lang="ru-RU" sz="2200" smtClean="0"/>
          </a:p>
        </p:txBody>
      </p:sp>
      <p:pic>
        <p:nvPicPr>
          <p:cNvPr id="4" name="Picture 7" descr="IMG_6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00700" y="2063750"/>
            <a:ext cx="3292475" cy="438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76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Изучение мнений пользователей</a:t>
            </a: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39750" y="1412875"/>
            <a:ext cx="4608513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Количество вопросов: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Arial" charset="0"/>
              </a:rPr>
              <a:t>2004 – 188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Arial" charset="0"/>
              </a:rPr>
              <a:t>2005 – 148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Arial" charset="0"/>
              </a:rPr>
              <a:t>2006 – 84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Arial" charset="0"/>
              </a:rPr>
              <a:t>2007 – 127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Arial" charset="0"/>
              </a:rPr>
              <a:t>2008 – 117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Тематика вопросов: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комплектование фондов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новые информационные технологии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комфорт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Источники: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стенд «Вопрос-ответ»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книги отзывов и предложений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гостевая книга</a:t>
            </a:r>
          </a:p>
        </p:txBody>
      </p:sp>
      <p:pic>
        <p:nvPicPr>
          <p:cNvPr id="4" name="Picture 5" descr="IMG_68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64163" y="1844675"/>
            <a:ext cx="32385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63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Оценка качества обслуживания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4176713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Критерии: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аккуратность и точность обслуживания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удобства месторасположения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 график работы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 быстрота обслуживания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вежливость и корректность персонала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взаимодействие, отзывчивость на потребности, предложения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основательность и ухоженность здания библиотеки и интерьер помещений</a:t>
            </a:r>
          </a:p>
        </p:txBody>
      </p:sp>
      <p:pic>
        <p:nvPicPr>
          <p:cNvPr id="4" name="Picture 8" descr="DSC_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14625"/>
            <a:ext cx="4357688" cy="2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91512" cy="722313"/>
          </a:xfrm>
        </p:spPr>
        <p:txBody>
          <a:bodyPr/>
          <a:lstStyle/>
          <a:p>
            <a:pPr eaLnBrk="1" hangingPunct="1"/>
            <a:r>
              <a:rPr lang="ru-RU" sz="4500" smtClean="0"/>
              <a:t>Работа с предложениями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5318125" cy="4408487"/>
          </a:xfrm>
        </p:spPr>
        <p:txBody>
          <a:bodyPr/>
          <a:lstStyle/>
          <a:p>
            <a:pPr eaLnBrk="1" hangingPunct="1"/>
            <a:r>
              <a:rPr lang="ru-RU" sz="2400" smtClean="0"/>
              <a:t>Дополнения в «Бюллетень новых поступлений»</a:t>
            </a:r>
          </a:p>
          <a:p>
            <a:pPr eaLnBrk="1" hangingPunct="1"/>
            <a:r>
              <a:rPr lang="ru-RU" sz="2400" smtClean="0"/>
              <a:t>Викторина, посвященная Общероссийскому дню библиотек </a:t>
            </a:r>
          </a:p>
          <a:p>
            <a:pPr eaLnBrk="1" hangingPunct="1"/>
            <a:r>
              <a:rPr lang="ru-RU" sz="2400" smtClean="0"/>
              <a:t>Установка В ЭЧЗ программ для слабовидящих, </a:t>
            </a:r>
            <a:r>
              <a:rPr lang="en-US" sz="2400" smtClean="0"/>
              <a:t>MathCad</a:t>
            </a:r>
            <a:r>
              <a:rPr lang="ru-RU" sz="2400" smtClean="0"/>
              <a:t> и </a:t>
            </a:r>
            <a:r>
              <a:rPr lang="en-US" sz="2400" smtClean="0"/>
              <a:t>AutoCAD</a:t>
            </a:r>
            <a:endParaRPr lang="ru-RU" sz="2400" smtClean="0"/>
          </a:p>
          <a:p>
            <a:pPr eaLnBrk="1" hangingPunct="1"/>
            <a:r>
              <a:rPr lang="ru-RU" sz="2400" smtClean="0"/>
              <a:t>Неделя для приема книг без штрафных санкций у студентов, бывших на практике и военных сборах</a:t>
            </a:r>
          </a:p>
        </p:txBody>
      </p:sp>
      <p:pic>
        <p:nvPicPr>
          <p:cNvPr id="4" name="Picture 6" descr="Акция СОБЕРИ ДОМАШНЮЮ БИБЛИОТЕ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00750" y="2428875"/>
            <a:ext cx="2903538" cy="387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Планы на будущее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Взаимодействие с Институтом инженерной педагогики в рамках программы «Основы информационной компетентности преподавателей вуза»</a:t>
            </a:r>
          </a:p>
          <a:p>
            <a:pPr eaLnBrk="1" hangingPunct="1"/>
            <a:r>
              <a:rPr lang="ru-RU" smtClean="0"/>
              <a:t>Разработка и чтение лекции «Электронные ресурсы НТБ в помощь учебно-научному процессу»</a:t>
            </a:r>
          </a:p>
          <a:p>
            <a:pPr eaLnBrk="1" hangingPunct="1"/>
            <a:r>
              <a:rPr lang="ru-RU" smtClean="0"/>
              <a:t>Введение курса «Основы информационной культуры» в образовательный процесс  студентов-заочников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395288" y="1341438"/>
            <a:ext cx="7543800" cy="1008062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Constantia" pitchFamily="18" charset="0"/>
              </a:rPr>
              <a:t>Спасибо</a:t>
            </a:r>
            <a:r>
              <a:rPr lang="ru-RU" smtClean="0"/>
              <a:t> за внимание!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    </a:t>
            </a:r>
            <a:endParaRPr lang="ru-RU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547813" y="3284538"/>
            <a:ext cx="7235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chemeClr val="tx2"/>
                </a:solidFill>
                <a:latin typeface="Constantia" pitchFamily="18" charset="0"/>
              </a:rPr>
              <a:t>Контактная информация –</a:t>
            </a:r>
            <a:r>
              <a:rPr lang="ru-RU" sz="2000" i="1">
                <a:solidFill>
                  <a:schemeClr val="tx2"/>
                </a:solidFill>
                <a:latin typeface="Constantia" pitchFamily="18" charset="0"/>
              </a:rPr>
              <a:t> </a:t>
            </a:r>
          </a:p>
          <a:p>
            <a:pPr algn="r"/>
            <a:r>
              <a:rPr lang="ru-RU" sz="2000">
                <a:solidFill>
                  <a:schemeClr val="tx2"/>
                </a:solidFill>
                <a:latin typeface="Constantia" pitchFamily="18" charset="0"/>
              </a:rPr>
              <a:t>Власова Людмила Ивановна, </a:t>
            </a:r>
          </a:p>
          <a:p>
            <a:pPr algn="r"/>
            <a:r>
              <a:rPr lang="ru-RU" sz="2000">
                <a:solidFill>
                  <a:schemeClr val="tx2"/>
                </a:solidFill>
                <a:latin typeface="Constantia" pitchFamily="18" charset="0"/>
              </a:rPr>
              <a:t>Зав. отделом библиотечного маркетинга</a:t>
            </a:r>
          </a:p>
          <a:p>
            <a:pPr algn="r"/>
            <a:r>
              <a:rPr lang="ru-RU" sz="2000">
                <a:solidFill>
                  <a:schemeClr val="tx2"/>
                </a:solidFill>
                <a:latin typeface="Constantia" pitchFamily="18" charset="0"/>
              </a:rPr>
              <a:t>НТБ ТПУ</a:t>
            </a:r>
          </a:p>
          <a:p>
            <a:pPr algn="r"/>
            <a:r>
              <a:rPr lang="ru-RU" sz="2000">
                <a:solidFill>
                  <a:schemeClr val="tx2"/>
                </a:solidFill>
                <a:latin typeface="Constantia" pitchFamily="18" charset="0"/>
              </a:rPr>
              <a:t>(3822) 55-80-42</a:t>
            </a:r>
            <a:endParaRPr lang="en-US" sz="2000">
              <a:solidFill>
                <a:schemeClr val="tx2"/>
              </a:solidFill>
              <a:latin typeface="Constantia" pitchFamily="18" charset="0"/>
            </a:endParaRPr>
          </a:p>
          <a:p>
            <a:pPr algn="r"/>
            <a:endParaRPr lang="ru-RU" sz="2000">
              <a:solidFill>
                <a:schemeClr val="tx2"/>
              </a:solidFill>
              <a:latin typeface="Constantia" pitchFamily="18" charset="0"/>
            </a:endParaRPr>
          </a:p>
          <a:p>
            <a:pPr algn="r"/>
            <a:r>
              <a:rPr lang="en-US" sz="2000">
                <a:solidFill>
                  <a:schemeClr val="tx2"/>
                </a:solidFill>
                <a:latin typeface="Constantia" pitchFamily="18" charset="0"/>
              </a:rPr>
              <a:t>liv@lib.tpu.ru</a:t>
            </a:r>
            <a:endParaRPr lang="ru-RU" sz="200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31748" name="Picture 5" descr="MCj041051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365625"/>
            <a:ext cx="514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MMj0236354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084763"/>
            <a:ext cx="5619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500" smtClean="0"/>
              <a:t>Политика НТБ в области качества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</a:t>
            </a:r>
            <a:endParaRPr lang="ru-RU" sz="2000" smtClean="0"/>
          </a:p>
          <a:p>
            <a:pPr lvl="1" eaLnBrk="1" hangingPunct="1"/>
            <a:r>
              <a:rPr lang="ru-RU" smtClean="0"/>
              <a:t>Постоянное обеспечение студентов, сотрудников информационными ресурсами в их образовательной и научно-исследовательской деятельности</a:t>
            </a:r>
          </a:p>
          <a:p>
            <a:pPr lvl="1" eaLnBrk="1" hangingPunct="1"/>
            <a:r>
              <a:rPr lang="ru-RU" smtClean="0"/>
              <a:t>Совершенствование информационно-библиотечных услуг</a:t>
            </a:r>
          </a:p>
          <a:p>
            <a:pPr lvl="1" eaLnBrk="1" hangingPunct="1"/>
            <a:r>
              <a:rPr lang="ru-RU" smtClean="0"/>
              <a:t>Непрерывное улучшение качества услуг на основе эффективной обратной связи с пользователями</a:t>
            </a:r>
            <a:endParaRPr lang="ru-RU" sz="18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Инструменты качества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546600" cy="4662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dirty="0" smtClean="0"/>
              <a:t> </a:t>
            </a:r>
            <a:endParaRPr lang="ru-RU" sz="17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Изучение и анализ потребностей студентов и сотрудников университета</a:t>
            </a:r>
            <a:endParaRPr lang="ru-RU" sz="15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Информирование пользователей обо всех услугах и информационных ресурсах НТБ.</a:t>
            </a:r>
            <a:endParaRPr lang="ru-RU" sz="15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Формирование позитивного общественного мнения о библиотеке</a:t>
            </a:r>
            <a:endParaRPr lang="ru-RU" sz="15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Работа с обращениями пользователей для оценки их удовлетворенности</a:t>
            </a:r>
          </a:p>
        </p:txBody>
      </p:sp>
      <p:pic>
        <p:nvPicPr>
          <p:cNvPr id="16390" name="Picture 6" descr="IMG_776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7675" y="2208213"/>
            <a:ext cx="3292475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763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Формы работы с пользователем 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50825" y="1628775"/>
            <a:ext cx="48260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Неделя факультета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День кафедры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Школа куратора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День профессиональной периодики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Репетиция летней сессии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«</a:t>
            </a:r>
            <a:r>
              <a:rPr lang="ru-RU" sz="2400" dirty="0" smtClean="0"/>
              <a:t>Профессорские чтения ТПУ» – информационное сопровождение</a:t>
            </a:r>
            <a:r>
              <a:rPr lang="ru-RU" sz="2400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Работа с кадровым резервом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Индивидуальные и групповые консультации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Открытый урок –демонстрация возможностей</a:t>
            </a:r>
            <a:endParaRPr lang="ru-RU" sz="2400" dirty="0" smtClean="0">
              <a:latin typeface="Arial" charset="0"/>
            </a:endParaRPr>
          </a:p>
        </p:txBody>
      </p:sp>
      <p:pic>
        <p:nvPicPr>
          <p:cNvPr id="4" name="Picture 7" descr="IMG_0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35632" y="2722872"/>
            <a:ext cx="3377309" cy="253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Исследование влияния преподавателей на использование библиотеки 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250825" y="2708275"/>
            <a:ext cx="4038600" cy="3889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Цели проведенного опроса: </a:t>
            </a:r>
            <a:r>
              <a:rPr lang="ru-RU" sz="2000" b="1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оценка качества работы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изучение читательских предпочтений при использовании печатных и электронных материалов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выявление степени влияния преподавателей на использование студентами информационных ресурсов</a:t>
            </a:r>
          </a:p>
        </p:txBody>
      </p:sp>
      <p:pic>
        <p:nvPicPr>
          <p:cNvPr id="18438" name="Picture 6" descr="Изображение 056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2786063"/>
            <a:ext cx="4465637" cy="297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Результаты исследования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Большинство преподавателей считает работу в НТБ неотъемлемой частью преподавательской работы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Библиотека полностью реализует свой потенциал в обучении студентов, но есть необходимость включить в свой курс информацию о ресурсах НТБ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Часть преподавателей не имеют навыков активного использования цифровых технологий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Самая востребованная услуга – консультация по поиску в электронном каталоге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Учебники и учебные пособия – источники наиболее ценной информации, затем – отечественная периодика,  справочники и энциклопедии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500" smtClean="0"/>
              <a:t>Метод экспертной оценки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/>
              <a:t>Применяется  при организации комплексных мероприятий «Неделя факультета», «День кафедры»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Группой экспертов являются  сотрудники кафедр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Оценка мероприятия по критериям: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актуальность и своевременность темы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логичность изложения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доступность содержания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Оценка работы НТБ: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инновационный подход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пополнение фондов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качество обслуживания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ru-RU" sz="2000" smtClean="0"/>
              <a:t>комфортность 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Пожелания кураторов дали возможность включить в план мероприятий экскурсии, консультации, семинары по обучению пользователей</a:t>
            </a:r>
          </a:p>
          <a:p>
            <a:pPr eaLnBrk="1" hangingPunct="1"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День профессиональной периодики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4475163" cy="4381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200" dirty="0" smtClean="0"/>
          </a:p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Презентация новых изданий по охране труда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Электронная выставка одного журнала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Анализ использования журналов, выписываемых по заявке кафедры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Обсуждение статьи из журнала</a:t>
            </a:r>
            <a:endParaRPr lang="ru-RU" sz="2200" dirty="0" smtClean="0"/>
          </a:p>
        </p:txBody>
      </p:sp>
      <p:pic>
        <p:nvPicPr>
          <p:cNvPr id="4" name="Picture 11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72132" y="2071678"/>
            <a:ext cx="3017837" cy="438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«Репетиция» летней сессии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851275" y="1916113"/>
            <a:ext cx="4816475" cy="44386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«Что вам мешает учиться?» – опрос студентов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День химика для студентов и преподавателей ХТФ:</a:t>
            </a:r>
          </a:p>
          <a:p>
            <a:pPr marL="742950" lvl="1" indent="-285750" algn="just" eaLnBrk="1" hangingPunct="1">
              <a:lnSpc>
                <a:spcPct val="80000"/>
              </a:lnSpc>
            </a:pPr>
            <a:r>
              <a:rPr lang="ru-RU" smtClean="0"/>
              <a:t>комплекты рекламно-информационных материалов </a:t>
            </a:r>
          </a:p>
          <a:p>
            <a:pPr marL="742950" lvl="1" indent="-285750" algn="just" eaLnBrk="1" hangingPunct="1">
              <a:lnSpc>
                <a:spcPct val="80000"/>
              </a:lnSpc>
            </a:pPr>
            <a:r>
              <a:rPr lang="ru-RU" smtClean="0"/>
              <a:t>презентация электронных ресурсов по химии</a:t>
            </a:r>
          </a:p>
          <a:p>
            <a:pPr marL="742950" lvl="1" indent="-285750" algn="just" eaLnBrk="1" hangingPunct="1">
              <a:lnSpc>
                <a:spcPct val="80000"/>
              </a:lnSpc>
            </a:pPr>
            <a:r>
              <a:rPr lang="ru-RU" smtClean="0"/>
              <a:t>методика работы с БД </a:t>
            </a:r>
          </a:p>
          <a:p>
            <a:pPr marL="742950" lvl="1" indent="-285750" algn="just" eaLnBrk="1" hangingPunct="1">
              <a:lnSpc>
                <a:spcPct val="80000"/>
              </a:lnSpc>
            </a:pPr>
            <a:r>
              <a:rPr lang="ru-RU" smtClean="0"/>
              <a:t>примеры библиографического описания   </a:t>
            </a:r>
          </a:p>
        </p:txBody>
      </p:sp>
      <p:pic>
        <p:nvPicPr>
          <p:cNvPr id="4" name="Picture 7" descr="IMG_8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687" y="2214554"/>
            <a:ext cx="3185305" cy="4246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643</Words>
  <Application>Microsoft Office PowerPoint</Application>
  <PresentationFormat>Экран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Удовлетворенность пользователя- показатель эффективности работы вузовской библиотеки</vt:lpstr>
      <vt:lpstr>Политика НТБ в области качества</vt:lpstr>
      <vt:lpstr>Инструменты качества</vt:lpstr>
      <vt:lpstr> Формы работы с пользователем </vt:lpstr>
      <vt:lpstr>Исследование влияния преподавателей на использование библиотеки </vt:lpstr>
      <vt:lpstr>Результаты исследования</vt:lpstr>
      <vt:lpstr>Метод экспертной оценки</vt:lpstr>
      <vt:lpstr>День профессиональной периодики</vt:lpstr>
      <vt:lpstr>«Репетиция» летней сессии</vt:lpstr>
      <vt:lpstr>«Профессорские чтения ТПУ» </vt:lpstr>
      <vt:lpstr>Информационное сопровождение </vt:lpstr>
      <vt:lpstr>Работа с кураторами</vt:lpstr>
      <vt:lpstr>Работа с кадровым резервом</vt:lpstr>
      <vt:lpstr>Изучение мнений пользователей</vt:lpstr>
      <vt:lpstr>Оценка качества обслуживания</vt:lpstr>
      <vt:lpstr>Работа с предложениями</vt:lpstr>
      <vt:lpstr>Планы на будущее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качества обслуживания</dc:title>
  <dc:creator>Vlasova</dc:creator>
  <cp:lastModifiedBy>Vlasova</cp:lastModifiedBy>
  <cp:revision>131</cp:revision>
  <dcterms:created xsi:type="dcterms:W3CDTF">2008-06-09T10:00:11Z</dcterms:created>
  <dcterms:modified xsi:type="dcterms:W3CDTF">2008-06-20T06:08:37Z</dcterms:modified>
</cp:coreProperties>
</file>